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3"/>
    <p:sldMasterId id="214748368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10282225" cx="18280050"/>
  <p:notesSz cx="6858000" cy="9144000"/>
  <p:embeddedFontLst>
    <p:embeddedFont>
      <p:font typeface="Roboto"/>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font" Target="fonts/Roboto-regular.fntdata"/><Relationship Id="rId14" Type="http://schemas.openxmlformats.org/officeDocument/2006/relationships/slide" Target="slides/slide9.xml"/><Relationship Id="rId17" Type="http://schemas.openxmlformats.org/officeDocument/2006/relationships/font" Target="fonts/Roboto-italic.fntdata"/><Relationship Id="rId16"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1"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a2fd60335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g2a2fd60335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dd2971df4_0_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2dd2971df4_0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dd2971df4_0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g2dd2971df4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dd2971df4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2dd2971df4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dd2971df4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2dd2971df4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a2fd60335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2a2fd60335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Something that needs to grab the viewers attention!!</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a2fd60335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g2a2fd60335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a2fd60335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g2a2fd60335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11" name="Google Shape;11;p2"/>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6" name="Shape 46"/>
        <p:cNvGrpSpPr/>
        <p:nvPr/>
      </p:nvGrpSpPr>
      <p:grpSpPr>
        <a:xfrm>
          <a:off x="0" y="0"/>
          <a:ext cx="0" cy="0"/>
          <a:chOff x="0" y="0"/>
          <a:chExt cx="0" cy="0"/>
        </a:xfrm>
      </p:grpSpPr>
      <p:sp>
        <p:nvSpPr>
          <p:cNvPr id="47" name="Google Shape;47;p1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8" name="Google Shape;48;p1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9" name="Google Shape;49;p1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spTree>
      <p:nvGrpSpPr>
        <p:cNvPr id="62" name="Shape 62"/>
        <p:cNvGrpSpPr/>
        <p:nvPr/>
      </p:nvGrpSpPr>
      <p:grpSpPr>
        <a:xfrm>
          <a:off x="0" y="0"/>
          <a:ext cx="0" cy="0"/>
          <a:chOff x="0" y="0"/>
          <a:chExt cx="0" cy="0"/>
        </a:xfrm>
      </p:grpSpPr>
      <p:sp>
        <p:nvSpPr>
          <p:cNvPr id="63" name="Google Shape;63;p21"/>
          <p:cNvSpPr txBox="1"/>
          <p:nvPr>
            <p:ph type="ctrTitle"/>
          </p:nvPr>
        </p:nvSpPr>
        <p:spPr>
          <a:xfrm>
            <a:off x="780711" y="3636865"/>
            <a:ext cx="16437000" cy="18663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64" name="Google Shape;64;p21"/>
          <p:cNvSpPr txBox="1"/>
          <p:nvPr>
            <p:ph idx="1" type="subTitle"/>
          </p:nvPr>
        </p:nvSpPr>
        <p:spPr>
          <a:xfrm>
            <a:off x="780711" y="5575679"/>
            <a:ext cx="16437000" cy="8655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Google Shape;65;p21"/>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 name="Shape 12"/>
        <p:cNvGrpSpPr/>
        <p:nvPr/>
      </p:nvGrpSpPr>
      <p:grpSpPr>
        <a:xfrm>
          <a:off x="0" y="0"/>
          <a:ext cx="0" cy="0"/>
          <a:chOff x="0" y="0"/>
          <a:chExt cx="0" cy="0"/>
        </a:xfrm>
      </p:grpSpPr>
      <p:sp>
        <p:nvSpPr>
          <p:cNvPr id="13" name="Google Shape;13;p3"/>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4" name="Google Shape;14;p3"/>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5" name="Google Shape;15;p3"/>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type="title">
  <p:cSld name="TITLE">
    <p:spTree>
      <p:nvGrpSpPr>
        <p:cNvPr id="66" name="Shape 66"/>
        <p:cNvGrpSpPr/>
        <p:nvPr/>
      </p:nvGrpSpPr>
      <p:grpSpPr>
        <a:xfrm>
          <a:off x="0" y="0"/>
          <a:ext cx="0" cy="0"/>
          <a:chOff x="0" y="0"/>
          <a:chExt cx="0" cy="0"/>
        </a:xfrm>
      </p:grpSpPr>
      <p:sp>
        <p:nvSpPr>
          <p:cNvPr id="67" name="Google Shape;67;p22"/>
          <p:cNvSpPr txBox="1"/>
          <p:nvPr>
            <p:ph type="title"/>
          </p:nvPr>
        </p:nvSpPr>
        <p:spPr>
          <a:xfrm>
            <a:off x="780711" y="5605055"/>
            <a:ext cx="16437000" cy="11460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pic>
        <p:nvPicPr>
          <p:cNvPr descr="Packt-Logo-white.png" id="68" name="Google Shape;68;p22"/>
          <p:cNvPicPr preferRelativeResize="0"/>
          <p:nvPr/>
        </p:nvPicPr>
        <p:blipFill rotWithShape="1">
          <a:blip r:embed="rId2">
            <a:alphaModFix/>
          </a:blip>
          <a:srcRect b="0" l="0" r="0" t="0"/>
          <a:stretch/>
        </p:blipFill>
        <p:spPr>
          <a:xfrm>
            <a:off x="225403" y="2954094"/>
            <a:ext cx="6745412"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lone Introduction or Summary" type="secHead">
  <p:cSld name="SECTION_HEADER">
    <p:spTree>
      <p:nvGrpSpPr>
        <p:cNvPr id="69" name="Shape 69"/>
        <p:cNvGrpSpPr/>
        <p:nvPr/>
      </p:nvGrpSpPr>
      <p:grpSpPr>
        <a:xfrm>
          <a:off x="0" y="0"/>
          <a:ext cx="0" cy="0"/>
          <a:chOff x="0" y="0"/>
          <a:chExt cx="0" cy="0"/>
        </a:xfrm>
      </p:grpSpPr>
      <p:sp>
        <p:nvSpPr>
          <p:cNvPr id="70" name="Google Shape;70;p23"/>
          <p:cNvSpPr txBox="1"/>
          <p:nvPr>
            <p:ph type="title"/>
          </p:nvPr>
        </p:nvSpPr>
        <p:spPr>
          <a:xfrm>
            <a:off x="921500" y="4128788"/>
            <a:ext cx="16437000" cy="20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9pPr>
          </a:lstStyle>
          <a:p/>
        </p:txBody>
      </p:sp>
      <p:pic>
        <p:nvPicPr>
          <p:cNvPr descr="icon-white.png" id="71" name="Google Shape;71;p23"/>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 name="Shape 72"/>
        <p:cNvGrpSpPr/>
        <p:nvPr/>
      </p:nvGrpSpPr>
      <p:grpSpPr>
        <a:xfrm>
          <a:off x="0" y="0"/>
          <a:ext cx="0" cy="0"/>
          <a:chOff x="0" y="0"/>
          <a:chExt cx="0" cy="0"/>
        </a:xfrm>
      </p:grpSpPr>
      <p:sp>
        <p:nvSpPr>
          <p:cNvPr id="73" name="Google Shape;73;p24"/>
          <p:cNvSpPr/>
          <p:nvPr/>
        </p:nvSpPr>
        <p:spPr>
          <a:xfrm flipH="1" rot="10800000">
            <a:off x="0" y="3370539"/>
            <a:ext cx="18280200" cy="69117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4" name="Google Shape;74;p24"/>
          <p:cNvSpPr/>
          <p:nvPr/>
        </p:nvSpPr>
        <p:spPr>
          <a:xfrm>
            <a:off x="0" y="3370440"/>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5" name="Google Shape;75;p24"/>
          <p:cNvSpPr txBox="1"/>
          <p:nvPr>
            <p:ph type="title"/>
          </p:nvPr>
        </p:nvSpPr>
        <p:spPr>
          <a:xfrm>
            <a:off x="943390" y="1476767"/>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6" name="Google Shape;76;p24"/>
          <p:cNvSpPr txBox="1"/>
          <p:nvPr>
            <p:ph idx="1" type="body"/>
          </p:nvPr>
        </p:nvSpPr>
        <p:spPr>
          <a:xfrm>
            <a:off x="943390" y="3836374"/>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Google Shape;77;p24"/>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25"/>
          <p:cNvSpPr/>
          <p:nvPr/>
        </p:nvSpPr>
        <p:spPr>
          <a:xfrm flipH="1" rot="10800000">
            <a:off x="0" y="3370539"/>
            <a:ext cx="18280200" cy="69117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0" name="Google Shape;80;p25"/>
          <p:cNvSpPr/>
          <p:nvPr/>
        </p:nvSpPr>
        <p:spPr>
          <a:xfrm>
            <a:off x="0" y="3370440"/>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1" name="Google Shape;81;p25"/>
          <p:cNvSpPr txBox="1"/>
          <p:nvPr>
            <p:ph type="title"/>
          </p:nvPr>
        </p:nvSpPr>
        <p:spPr>
          <a:xfrm>
            <a:off x="943390" y="1476767"/>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82" name="Google Shape;82;p25"/>
          <p:cNvSpPr txBox="1"/>
          <p:nvPr>
            <p:ph idx="1" type="body"/>
          </p:nvPr>
        </p:nvSpPr>
        <p:spPr>
          <a:xfrm>
            <a:off x="943390" y="3836375"/>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83" name="Google Shape;83;p25"/>
          <p:cNvSpPr txBox="1"/>
          <p:nvPr>
            <p:ph idx="2" type="body"/>
          </p:nvPr>
        </p:nvSpPr>
        <p:spPr>
          <a:xfrm>
            <a:off x="9384425" y="3836375"/>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Google Shape;84;p25"/>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26"/>
          <p:cNvSpPr/>
          <p:nvPr/>
        </p:nvSpPr>
        <p:spPr>
          <a:xfrm flipH="1" rot="10800000">
            <a:off x="0" y="1312238"/>
            <a:ext cx="18280200" cy="89700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7" name="Google Shape;87;p26"/>
          <p:cNvSpPr/>
          <p:nvPr/>
        </p:nvSpPr>
        <p:spPr>
          <a:xfrm>
            <a:off x="0" y="1312094"/>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8" name="Google Shape;88;p26"/>
          <p:cNvSpPr txBox="1"/>
          <p:nvPr>
            <p:ph type="title"/>
          </p:nvPr>
        </p:nvSpPr>
        <p:spPr>
          <a:xfrm>
            <a:off x="196414" y="32685"/>
            <a:ext cx="17645400" cy="12048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pic>
        <p:nvPicPr>
          <p:cNvPr descr="icon-beacon.png" id="89" name="Google Shape;89;p26"/>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90" name="Shape 90"/>
        <p:cNvGrpSpPr/>
        <p:nvPr/>
      </p:nvGrpSpPr>
      <p:grpSpPr>
        <a:xfrm>
          <a:off x="0" y="0"/>
          <a:ext cx="0" cy="0"/>
          <a:chOff x="0" y="0"/>
          <a:chExt cx="0" cy="0"/>
        </a:xfrm>
      </p:grpSpPr>
      <p:sp>
        <p:nvSpPr>
          <p:cNvPr id="91" name="Google Shape;91;p27"/>
          <p:cNvSpPr txBox="1"/>
          <p:nvPr/>
        </p:nvSpPr>
        <p:spPr>
          <a:xfrm flipH="1" rot="10800000">
            <a:off x="6550356" y="88"/>
            <a:ext cx="11729700" cy="102822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2" name="Google Shape;92;p27"/>
          <p:cNvSpPr/>
          <p:nvPr/>
        </p:nvSpPr>
        <p:spPr>
          <a:xfrm rot="-5400000">
            <a:off x="1517856" y="5032538"/>
            <a:ext cx="10282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3" name="Google Shape;93;p27"/>
          <p:cNvSpPr txBox="1"/>
          <p:nvPr>
            <p:ph type="title"/>
          </p:nvPr>
        </p:nvSpPr>
        <p:spPr>
          <a:xfrm>
            <a:off x="451958" y="715270"/>
            <a:ext cx="5613600" cy="19059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94" name="Google Shape;94;p27"/>
          <p:cNvSpPr txBox="1"/>
          <p:nvPr>
            <p:ph idx="1" type="body"/>
          </p:nvPr>
        </p:nvSpPr>
        <p:spPr>
          <a:xfrm>
            <a:off x="451954" y="2930244"/>
            <a:ext cx="5613600" cy="6324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Google Shape;95;p27"/>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96" name="Shape 96"/>
        <p:cNvGrpSpPr/>
        <p:nvPr/>
      </p:nvGrpSpPr>
      <p:grpSpPr>
        <a:xfrm>
          <a:off x="0" y="0"/>
          <a:ext cx="0" cy="0"/>
          <a:chOff x="0" y="0"/>
          <a:chExt cx="0" cy="0"/>
        </a:xfrm>
      </p:grpSpPr>
      <p:sp>
        <p:nvSpPr>
          <p:cNvPr id="97" name="Google Shape;97;p28"/>
          <p:cNvSpPr txBox="1"/>
          <p:nvPr>
            <p:ph type="title"/>
          </p:nvPr>
        </p:nvSpPr>
        <p:spPr>
          <a:xfrm>
            <a:off x="980075" y="976049"/>
            <a:ext cx="16061100" cy="8177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pic>
        <p:nvPicPr>
          <p:cNvPr descr="icon-white.png" id="98" name="Google Shape;98;p28"/>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99" name="Shape 99"/>
        <p:cNvGrpSpPr/>
        <p:nvPr/>
      </p:nvGrpSpPr>
      <p:grpSpPr>
        <a:xfrm>
          <a:off x="0" y="0"/>
          <a:ext cx="0" cy="0"/>
          <a:chOff x="0" y="0"/>
          <a:chExt cx="0" cy="0"/>
        </a:xfrm>
      </p:grpSpPr>
      <p:sp>
        <p:nvSpPr>
          <p:cNvPr id="100" name="Google Shape;100;p29"/>
          <p:cNvSpPr/>
          <p:nvPr/>
        </p:nvSpPr>
        <p:spPr>
          <a:xfrm flipH="1">
            <a:off x="-68" y="0"/>
            <a:ext cx="9140100" cy="102822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1" name="Google Shape;101;p29"/>
          <p:cNvSpPr/>
          <p:nvPr/>
        </p:nvSpPr>
        <p:spPr>
          <a:xfrm rot="5400000">
            <a:off x="3891283"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2" name="Google Shape;102;p29"/>
          <p:cNvSpPr txBox="1"/>
          <p:nvPr>
            <p:ph type="title"/>
          </p:nvPr>
        </p:nvSpPr>
        <p:spPr>
          <a:xfrm>
            <a:off x="530769" y="2465208"/>
            <a:ext cx="8086800" cy="29631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03" name="Google Shape;103;p29"/>
          <p:cNvSpPr txBox="1"/>
          <p:nvPr>
            <p:ph idx="1" type="subTitle"/>
          </p:nvPr>
        </p:nvSpPr>
        <p:spPr>
          <a:xfrm>
            <a:off x="530769" y="5556360"/>
            <a:ext cx="8086800" cy="24690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104" name="Google Shape;104;p29"/>
          <p:cNvSpPr txBox="1"/>
          <p:nvPr>
            <p:ph idx="2" type="body"/>
          </p:nvPr>
        </p:nvSpPr>
        <p:spPr>
          <a:xfrm>
            <a:off x="9874713" y="1447731"/>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Google Shape;105;p29"/>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Profile">
  <p:cSld name="Author Profile">
    <p:spTree>
      <p:nvGrpSpPr>
        <p:cNvPr id="106" name="Shape 106"/>
        <p:cNvGrpSpPr/>
        <p:nvPr/>
      </p:nvGrpSpPr>
      <p:grpSpPr>
        <a:xfrm>
          <a:off x="0" y="0"/>
          <a:ext cx="0" cy="0"/>
          <a:chOff x="0" y="0"/>
          <a:chExt cx="0" cy="0"/>
        </a:xfrm>
      </p:grpSpPr>
      <p:sp>
        <p:nvSpPr>
          <p:cNvPr id="107" name="Google Shape;107;p30"/>
          <p:cNvSpPr/>
          <p:nvPr/>
        </p:nvSpPr>
        <p:spPr>
          <a:xfrm flipH="1">
            <a:off x="-68" y="0"/>
            <a:ext cx="9140100" cy="102822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8" name="Google Shape;108;p30"/>
          <p:cNvSpPr/>
          <p:nvPr/>
        </p:nvSpPr>
        <p:spPr>
          <a:xfrm rot="5400000">
            <a:off x="3891283"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9" name="Google Shape;109;p30"/>
          <p:cNvSpPr txBox="1"/>
          <p:nvPr>
            <p:ph type="title"/>
          </p:nvPr>
        </p:nvSpPr>
        <p:spPr>
          <a:xfrm>
            <a:off x="530769" y="6772113"/>
            <a:ext cx="8086800" cy="29631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4285F4"/>
              </a:buClr>
              <a:buSzPts val="1400"/>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10" name="Google Shape;110;p30"/>
          <p:cNvSpPr txBox="1"/>
          <p:nvPr>
            <p:ph idx="1" type="body"/>
          </p:nvPr>
        </p:nvSpPr>
        <p:spPr>
          <a:xfrm>
            <a:off x="9874713" y="1447731"/>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Google Shape;111;p30"/>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pic>
        <p:nvPicPr>
          <p:cNvPr descr="Corporate headshot of a man" id="112" name="Google Shape;112;p30"/>
          <p:cNvPicPr preferRelativeResize="0"/>
          <p:nvPr/>
        </p:nvPicPr>
        <p:blipFill rotWithShape="1">
          <a:blip r:embed="rId3">
            <a:alphaModFix/>
          </a:blip>
          <a:srcRect b="0" l="0" r="0" t="0"/>
          <a:stretch/>
        </p:blipFill>
        <p:spPr>
          <a:xfrm>
            <a:off x="2284116" y="1835103"/>
            <a:ext cx="4580100" cy="4580100"/>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13" name="Shape 113"/>
        <p:cNvGrpSpPr/>
        <p:nvPr/>
      </p:nvGrpSpPr>
      <p:grpSpPr>
        <a:xfrm>
          <a:off x="0" y="0"/>
          <a:ext cx="0" cy="0"/>
          <a:chOff x="0" y="0"/>
          <a:chExt cx="0" cy="0"/>
        </a:xfrm>
      </p:grpSpPr>
      <p:sp>
        <p:nvSpPr>
          <p:cNvPr id="114" name="Google Shape;114;p31"/>
          <p:cNvSpPr txBox="1"/>
          <p:nvPr/>
        </p:nvSpPr>
        <p:spPr>
          <a:xfrm flipH="1" rot="10800000">
            <a:off x="0" y="-148"/>
            <a:ext cx="18280200" cy="93876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5" name="Google Shape;115;p31"/>
          <p:cNvSpPr/>
          <p:nvPr/>
        </p:nvSpPr>
        <p:spPr>
          <a:xfrm flipH="1" rot="10800000">
            <a:off x="0" y="9241102"/>
            <a:ext cx="18280200" cy="148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6" name="Google Shape;116;p31"/>
          <p:cNvSpPr txBox="1"/>
          <p:nvPr>
            <p:ph idx="1" type="body"/>
          </p:nvPr>
        </p:nvSpPr>
        <p:spPr>
          <a:xfrm>
            <a:off x="114251" y="9389302"/>
            <a:ext cx="16756800" cy="893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8" name="Google Shape;18;p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9" name="Google Shape;19;p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0" name="Google Shape;20;p4"/>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21" name="Google Shape;21;p4"/>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17" name="Shape 117"/>
        <p:cNvGrpSpPr/>
        <p:nvPr/>
      </p:nvGrpSpPr>
      <p:grpSpPr>
        <a:xfrm>
          <a:off x="0" y="0"/>
          <a:ext cx="0" cy="0"/>
          <a:chOff x="0" y="0"/>
          <a:chExt cx="0" cy="0"/>
        </a:xfrm>
      </p:grpSpPr>
      <p:sp>
        <p:nvSpPr>
          <p:cNvPr id="118" name="Google Shape;118;p32"/>
          <p:cNvSpPr txBox="1"/>
          <p:nvPr>
            <p:ph type="title"/>
          </p:nvPr>
        </p:nvSpPr>
        <p:spPr>
          <a:xfrm>
            <a:off x="921500" y="2495444"/>
            <a:ext cx="16437000" cy="39252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119" name="Google Shape;119;p32"/>
          <p:cNvSpPr txBox="1"/>
          <p:nvPr>
            <p:ph idx="1" type="body"/>
          </p:nvPr>
        </p:nvSpPr>
        <p:spPr>
          <a:xfrm>
            <a:off x="3189415" y="6544819"/>
            <a:ext cx="11901300" cy="2600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Google Shape;120;p32"/>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1" name="Shape 121"/>
        <p:cNvGrpSpPr/>
        <p:nvPr/>
      </p:nvGrpSpPr>
      <p:grpSpPr>
        <a:xfrm>
          <a:off x="0" y="0"/>
          <a:ext cx="0" cy="0"/>
          <a:chOff x="0" y="0"/>
          <a:chExt cx="0" cy="0"/>
        </a:xfrm>
      </p:grpSpPr>
      <p:pic>
        <p:nvPicPr>
          <p:cNvPr descr="icon-white.png" id="122" name="Google Shape;122;p33"/>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End">
  <p:cSld name="Section End">
    <p:spTree>
      <p:nvGrpSpPr>
        <p:cNvPr id="123" name="Shape 123"/>
        <p:cNvGrpSpPr/>
        <p:nvPr/>
      </p:nvGrpSpPr>
      <p:grpSpPr>
        <a:xfrm>
          <a:off x="0" y="0"/>
          <a:ext cx="0" cy="0"/>
          <a:chOff x="0" y="0"/>
          <a:chExt cx="0" cy="0"/>
        </a:xfrm>
      </p:grpSpPr>
      <p:sp>
        <p:nvSpPr>
          <p:cNvPr id="124" name="Google Shape;124;p34"/>
          <p:cNvSpPr txBox="1"/>
          <p:nvPr>
            <p:ph idx="1" type="body"/>
          </p:nvPr>
        </p:nvSpPr>
        <p:spPr>
          <a:xfrm>
            <a:off x="9136133" y="1128977"/>
            <a:ext cx="8208600" cy="80244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rgbClr val="FFFFFF"/>
              </a:buClr>
              <a:buSzPts val="1400"/>
              <a:buFont typeface="Calibri"/>
              <a:buNone/>
              <a:defRPr b="0" i="0" sz="1800" u="none" cap="none" strike="noStrike">
                <a:solidFill>
                  <a:srgbClr val="FFFFFF"/>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FFFFFF"/>
              </a:buClr>
              <a:buSzPts val="1400"/>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Google Shape;125;p34"/>
          <p:cNvPicPr preferRelativeResize="0"/>
          <p:nvPr/>
        </p:nvPicPr>
        <p:blipFill rotWithShape="1">
          <a:blip r:embed="rId2">
            <a:alphaModFix/>
          </a:blip>
          <a:srcRect b="0" l="0" r="0" t="0"/>
          <a:stretch/>
        </p:blipFill>
        <p:spPr>
          <a:xfrm>
            <a:off x="225403" y="3525180"/>
            <a:ext cx="6745412"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Google Shape;127;p35"/>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Google Shape;129;p36"/>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Google Shape;131;p37"/>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Google Shape;133;p38"/>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Google Shape;135;p39"/>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Google Shape;137;p40"/>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Google Shape;139;p41"/>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4" name="Google Shape;24;p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5" name="Google Shape;25;p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6" name="Google Shape;26;p5"/>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7" name="Shape 27"/>
        <p:cNvGrpSpPr/>
        <p:nvPr/>
      </p:nvGrpSpPr>
      <p:grpSpPr>
        <a:xfrm>
          <a:off x="0" y="0"/>
          <a:ext cx="0" cy="0"/>
          <a:chOff x="0" y="0"/>
          <a:chExt cx="0" cy="0"/>
        </a:xfrm>
      </p:grpSpPr>
      <p:sp>
        <p:nvSpPr>
          <p:cNvPr id="28" name="Google Shape;28;p6"/>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29" name="Shape 29"/>
        <p:cNvGrpSpPr/>
        <p:nvPr/>
      </p:nvGrpSpPr>
      <p:grpSpPr>
        <a:xfrm>
          <a:off x="0" y="0"/>
          <a:ext cx="0" cy="0"/>
          <a:chOff x="0" y="0"/>
          <a:chExt cx="0" cy="0"/>
        </a:xfrm>
      </p:grpSpPr>
      <p:sp>
        <p:nvSpPr>
          <p:cNvPr id="30" name="Google Shape;30;p7"/>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31" name="Google Shape;31;p7"/>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2" name="Shape 32"/>
        <p:cNvGrpSpPr/>
        <p:nvPr/>
      </p:nvGrpSpPr>
      <p:grpSpPr>
        <a:xfrm>
          <a:off x="0" y="0"/>
          <a:ext cx="0" cy="0"/>
          <a:chOff x="0" y="0"/>
          <a:chExt cx="0" cy="0"/>
        </a:xfrm>
      </p:grpSpPr>
      <p:sp>
        <p:nvSpPr>
          <p:cNvPr id="33" name="Google Shape;33;p8"/>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4" name="Google Shape;34;p8"/>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5" name="Google Shape;35;p8"/>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36" name="Google Shape;36;p8"/>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37" name="Shape 37"/>
        <p:cNvGrpSpPr/>
        <p:nvPr/>
      </p:nvGrpSpPr>
      <p:grpSpPr>
        <a:xfrm>
          <a:off x="0" y="0"/>
          <a:ext cx="0" cy="0"/>
          <a:chOff x="0" y="0"/>
          <a:chExt cx="0" cy="0"/>
        </a:xfrm>
      </p:grpSpPr>
      <p:sp>
        <p:nvSpPr>
          <p:cNvPr id="38" name="Google Shape;38;p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9" name="Google Shape;39;p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0" name="Google Shape;40;p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41" name="Google Shape;41;p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42" name="Google Shape;42;p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43" name="Shape 43"/>
        <p:cNvGrpSpPr/>
        <p:nvPr/>
      </p:nvGrpSpPr>
      <p:grpSpPr>
        <a:xfrm>
          <a:off x="0" y="0"/>
          <a:ext cx="0" cy="0"/>
          <a:chOff x="0" y="0"/>
          <a:chExt cx="0" cy="0"/>
        </a:xfrm>
      </p:grpSpPr>
      <p:sp>
        <p:nvSpPr>
          <p:cNvPr id="44" name="Google Shape;44;p10"/>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45" name="Google Shape;45;p10"/>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2.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8" name="Google Shape;8;p1"/>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58" name="Shape 58"/>
        <p:cNvGrpSpPr/>
        <p:nvPr/>
      </p:nvGrpSpPr>
      <p:grpSpPr>
        <a:xfrm>
          <a:off x="0" y="0"/>
          <a:ext cx="0" cy="0"/>
          <a:chOff x="0" y="0"/>
          <a:chExt cx="0" cy="0"/>
        </a:xfrm>
      </p:grpSpPr>
      <p:sp>
        <p:nvSpPr>
          <p:cNvPr id="59" name="Google Shape;59;p20"/>
          <p:cNvSpPr txBox="1"/>
          <p:nvPr>
            <p:ph type="title"/>
          </p:nvPr>
        </p:nvSpPr>
        <p:spPr>
          <a:xfrm>
            <a:off x="943390" y="1476767"/>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60" name="Google Shape;60;p20"/>
          <p:cNvSpPr txBox="1"/>
          <p:nvPr>
            <p:ph idx="1" type="body"/>
          </p:nvPr>
        </p:nvSpPr>
        <p:spPr>
          <a:xfrm>
            <a:off x="943390" y="3836374"/>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61" name="Google Shape;61;p20"/>
          <p:cNvSpPr txBox="1"/>
          <p:nvPr>
            <p:ph idx="12" type="sldNum"/>
          </p:nvPr>
        </p:nvSpPr>
        <p:spPr>
          <a:xfrm>
            <a:off x="17039683" y="9386898"/>
            <a:ext cx="1096800" cy="7869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8.png"/><Relationship Id="rId6" Type="http://schemas.openxmlformats.org/officeDocument/2006/relationships/image" Target="../media/image15.png"/><Relationship Id="rId7" Type="http://schemas.openxmlformats.org/officeDocument/2006/relationships/image" Target="../media/image13.png"/><Relationship Id="rId8"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github.com/firebase/quickstart-android/blob/master/messaging/README.md" TargetMode="External"/><Relationship Id="rId4" Type="http://schemas.openxmlformats.org/officeDocument/2006/relationships/hyperlink" Target="https://developer.android.com/studio/index.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console.firebase.google.com" TargetMode="External"/><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143" name="Shape 143"/>
        <p:cNvGrpSpPr/>
        <p:nvPr/>
      </p:nvGrpSpPr>
      <p:grpSpPr>
        <a:xfrm>
          <a:off x="0" y="0"/>
          <a:ext cx="0" cy="0"/>
          <a:chOff x="0" y="0"/>
          <a:chExt cx="0" cy="0"/>
        </a:xfrm>
      </p:grpSpPr>
      <p:sp>
        <p:nvSpPr>
          <p:cNvPr id="144" name="Google Shape;144;p42"/>
          <p:cNvSpPr txBox="1"/>
          <p:nvPr>
            <p:ph type="ctrTitle"/>
          </p:nvPr>
        </p:nvSpPr>
        <p:spPr>
          <a:xfrm>
            <a:off x="699950" y="4180000"/>
            <a:ext cx="16905600" cy="2113500"/>
          </a:xfrm>
          <a:prstGeom prst="rect">
            <a:avLst/>
          </a:prstGeom>
          <a:noFill/>
          <a:ln>
            <a:noFill/>
          </a:ln>
        </p:spPr>
        <p:txBody>
          <a:bodyPr anchorCtr="0" anchor="b" bIns="182750" lIns="182750" spcFirstLastPara="1" rIns="182750" wrap="square" tIns="182750">
            <a:noAutofit/>
          </a:bodyPr>
          <a:lstStyle/>
          <a:p>
            <a:pPr indent="0" lvl="0" marL="0" rtl="0" algn="l">
              <a:spcBef>
                <a:spcPts val="0"/>
              </a:spcBef>
              <a:spcAft>
                <a:spcPts val="0"/>
              </a:spcAft>
              <a:buClr>
                <a:srgbClr val="000000"/>
              </a:buClr>
              <a:buSzPts val="1100"/>
              <a:buFont typeface="Arial"/>
              <a:buNone/>
            </a:pPr>
            <a:r>
              <a:rPr lang="en" sz="8900"/>
              <a:t>Using Firebase Cloud Messaging to send a push notification to your Android apps with with PyFCM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43"/>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b="0" i="0" lang="en" sz="4395" u="none" cap="none" strike="noStrike">
                <a:solidFill>
                  <a:schemeClr val="lt1"/>
                </a:solidFill>
                <a:latin typeface="Calibri"/>
                <a:ea typeface="Calibri"/>
                <a:cs typeface="Calibri"/>
                <a:sym typeface="Calibri"/>
              </a:rPr>
              <a:t>In this Video, we are going to take a look at…</a:t>
            </a:r>
            <a:endParaRPr b="0" i="0" sz="4395" u="none" cap="none" strike="noStrike">
              <a:solidFill>
                <a:schemeClr val="lt1"/>
              </a:solidFill>
              <a:latin typeface="Calibri"/>
              <a:ea typeface="Calibri"/>
              <a:cs typeface="Calibri"/>
              <a:sym typeface="Calibri"/>
            </a:endParaRPr>
          </a:p>
        </p:txBody>
      </p:sp>
      <p:sp>
        <p:nvSpPr>
          <p:cNvPr id="150" name="Google Shape;150;p43"/>
          <p:cNvSpPr txBox="1"/>
          <p:nvPr>
            <p:ph idx="4294967295" type="body"/>
          </p:nvPr>
        </p:nvSpPr>
        <p:spPr>
          <a:xfrm>
            <a:off x="421350" y="1777602"/>
            <a:ext cx="17416800" cy="4553700"/>
          </a:xfrm>
          <a:prstGeom prst="rect">
            <a:avLst/>
          </a:prstGeom>
          <a:noFill/>
          <a:ln>
            <a:noFill/>
          </a:ln>
        </p:spPr>
        <p:txBody>
          <a:bodyPr anchorCtr="0" anchor="t" bIns="182675" lIns="182675" spcFirstLastPara="1" rIns="182675" wrap="square" tIns="182675">
            <a:noAutofit/>
          </a:bodyPr>
          <a:lstStyle/>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What is Firebase?</a:t>
            </a:r>
            <a:endParaRPr sz="3997">
              <a:solidFill>
                <a:srgbClr val="434343"/>
              </a:solidFill>
            </a:endParaRPr>
          </a:p>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Install the sample mobile app</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Setup your Firebase account</a:t>
            </a:r>
            <a:endParaRPr sz="3997">
              <a:solidFill>
                <a:srgbClr val="434343"/>
              </a:solidFill>
            </a:endParaRPr>
          </a:p>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Setup </a:t>
            </a:r>
            <a:r>
              <a:rPr lang="en" sz="3997">
                <a:solidFill>
                  <a:srgbClr val="434343"/>
                </a:solidFill>
                <a:latin typeface="Courier New"/>
                <a:ea typeface="Courier New"/>
                <a:cs typeface="Courier New"/>
                <a:sym typeface="Courier New"/>
              </a:rPr>
              <a:t>PyFCM</a:t>
            </a:r>
            <a:endParaRPr sz="3997">
              <a:solidFill>
                <a:srgbClr val="434343"/>
              </a:solidFill>
              <a:latin typeface="Courier New"/>
              <a:ea typeface="Courier New"/>
              <a:cs typeface="Courier New"/>
              <a:sym typeface="Courier New"/>
            </a:endParaRPr>
          </a:p>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Code sample</a:t>
            </a:r>
            <a:endParaRPr sz="3997">
              <a:solidFill>
                <a:srgbClr val="43434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44"/>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What is Firebase?</a:t>
            </a:r>
            <a:endParaRPr sz="4395"/>
          </a:p>
        </p:txBody>
      </p:sp>
      <p:sp>
        <p:nvSpPr>
          <p:cNvPr id="156" name="Google Shape;156;p44"/>
          <p:cNvSpPr txBox="1"/>
          <p:nvPr/>
        </p:nvSpPr>
        <p:spPr>
          <a:xfrm>
            <a:off x="304800" y="1734550"/>
            <a:ext cx="17879400" cy="2666400"/>
          </a:xfrm>
          <a:prstGeom prst="rect">
            <a:avLst/>
          </a:prstGeom>
          <a:noFill/>
          <a:ln>
            <a:noFill/>
          </a:ln>
        </p:spPr>
        <p:txBody>
          <a:bodyPr anchorCtr="0" anchor="t" bIns="91425" lIns="91425" spcFirstLastPara="1" rIns="91425" wrap="square" tIns="91425">
            <a:noAutofit/>
          </a:bodyPr>
          <a:lstStyle/>
          <a:p>
            <a:pPr indent="-419100" lvl="0" marL="457200" rtl="0" algn="l">
              <a:lnSpc>
                <a:spcPct val="115000"/>
              </a:lnSpc>
              <a:spcBef>
                <a:spcPts val="1600"/>
              </a:spcBef>
              <a:spcAft>
                <a:spcPts val="0"/>
              </a:spcAft>
              <a:buClr>
                <a:srgbClr val="434343"/>
              </a:buClr>
              <a:buSzPts val="3000"/>
              <a:buFont typeface="Calibri"/>
              <a:buChar char="●"/>
            </a:pPr>
            <a:r>
              <a:rPr b="1" lang="en" sz="3000">
                <a:solidFill>
                  <a:srgbClr val="434343"/>
                </a:solidFill>
                <a:latin typeface="Calibri"/>
                <a:ea typeface="Calibri"/>
                <a:cs typeface="Calibri"/>
                <a:sym typeface="Calibri"/>
              </a:rPr>
              <a:t>Firebase</a:t>
            </a:r>
            <a:r>
              <a:rPr lang="en" sz="3000">
                <a:solidFill>
                  <a:srgbClr val="434343"/>
                </a:solidFill>
                <a:latin typeface="Calibri"/>
                <a:ea typeface="Calibri"/>
                <a:cs typeface="Calibri"/>
                <a:sym typeface="Calibri"/>
              </a:rPr>
              <a:t> is a Google’s “</a:t>
            </a:r>
            <a:r>
              <a:rPr i="1" lang="en" sz="3000">
                <a:solidFill>
                  <a:srgbClr val="434343"/>
                </a:solidFill>
                <a:latin typeface="Calibri"/>
                <a:ea typeface="Calibri"/>
                <a:cs typeface="Calibri"/>
                <a:sym typeface="Calibri"/>
              </a:rPr>
              <a:t>mobile-backend as-a-service</a:t>
            </a:r>
            <a:r>
              <a:rPr lang="en" sz="3000">
                <a:solidFill>
                  <a:srgbClr val="434343"/>
                </a:solidFill>
                <a:latin typeface="Calibri"/>
                <a:ea typeface="Calibri"/>
                <a:cs typeface="Calibri"/>
                <a:sym typeface="Calibri"/>
              </a:rPr>
              <a:t>”: it provides tools such as databases, authentication provider, storage, analytics and messaging to be used by </a:t>
            </a:r>
            <a:r>
              <a:rPr b="1" lang="en" sz="3000">
                <a:solidFill>
                  <a:srgbClr val="434343"/>
                </a:solidFill>
                <a:latin typeface="Calibri"/>
                <a:ea typeface="Calibri"/>
                <a:cs typeface="Calibri"/>
                <a:sym typeface="Calibri"/>
              </a:rPr>
              <a:t>mobile apps</a:t>
            </a:r>
            <a:endParaRPr b="1" sz="3000">
              <a:solidFill>
                <a:srgbClr val="434343"/>
              </a:solidFill>
              <a:latin typeface="Calibri"/>
              <a:ea typeface="Calibri"/>
              <a:cs typeface="Calibri"/>
              <a:sym typeface="Calibri"/>
            </a:endParaRPr>
          </a:p>
          <a:p>
            <a:pPr indent="0" lvl="0" marL="0" rtl="0" algn="l">
              <a:lnSpc>
                <a:spcPct val="115000"/>
              </a:lnSpc>
              <a:spcBef>
                <a:spcPts val="1600"/>
              </a:spcBef>
              <a:spcAft>
                <a:spcPts val="0"/>
              </a:spcAft>
              <a:buNone/>
            </a:pPr>
            <a:r>
              <a:t/>
            </a:r>
            <a:endParaRPr b="1" sz="600">
              <a:solidFill>
                <a:srgbClr val="434343"/>
              </a:solidFill>
              <a:latin typeface="Calibri"/>
              <a:ea typeface="Calibri"/>
              <a:cs typeface="Calibri"/>
              <a:sym typeface="Calibri"/>
            </a:endParaRPr>
          </a:p>
          <a:p>
            <a:pPr indent="-419100" lvl="0" marL="457200" rtl="0" algn="l">
              <a:lnSpc>
                <a:spcPct val="115000"/>
              </a:lnSpc>
              <a:spcBef>
                <a:spcPts val="160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All of these services are offered in </a:t>
            </a:r>
            <a:r>
              <a:rPr b="1" lang="en" sz="3000">
                <a:solidFill>
                  <a:srgbClr val="434343"/>
                </a:solidFill>
                <a:latin typeface="Calibri"/>
                <a:ea typeface="Calibri"/>
                <a:cs typeface="Calibri"/>
                <a:sym typeface="Calibri"/>
              </a:rPr>
              <a:t>cloud </a:t>
            </a:r>
            <a:r>
              <a:rPr lang="en" sz="3000">
                <a:solidFill>
                  <a:srgbClr val="434343"/>
                </a:solidFill>
                <a:latin typeface="Calibri"/>
                <a:ea typeface="Calibri"/>
                <a:cs typeface="Calibri"/>
                <a:sym typeface="Calibri"/>
              </a:rPr>
              <a:t>and mostly are freemium</a:t>
            </a:r>
            <a:endParaRPr sz="3000">
              <a:solidFill>
                <a:srgbClr val="434343"/>
              </a:solidFill>
              <a:latin typeface="Calibri"/>
              <a:ea typeface="Calibri"/>
              <a:cs typeface="Calibri"/>
              <a:sym typeface="Calibri"/>
            </a:endParaRPr>
          </a:p>
        </p:txBody>
      </p:sp>
      <p:sp>
        <p:nvSpPr>
          <p:cNvPr id="157" name="Google Shape;157;p44"/>
          <p:cNvSpPr txBox="1"/>
          <p:nvPr/>
        </p:nvSpPr>
        <p:spPr>
          <a:xfrm>
            <a:off x="304800" y="3892425"/>
            <a:ext cx="16725000" cy="2155500"/>
          </a:xfrm>
          <a:prstGeom prst="rect">
            <a:avLst/>
          </a:prstGeom>
          <a:noFill/>
          <a:ln>
            <a:noFill/>
          </a:ln>
        </p:spPr>
        <p:txBody>
          <a:bodyPr anchorCtr="0" anchor="ctr" bIns="91425" lIns="91425" spcFirstLastPara="1" rIns="91425" wrap="square" tIns="91425">
            <a:noAutofit/>
          </a:bodyPr>
          <a:lstStyle/>
          <a:p>
            <a:pPr indent="-419100" lvl="0" marL="457200" rtl="0" algn="l">
              <a:lnSpc>
                <a:spcPct val="115000"/>
              </a:lnSpc>
              <a:spcBef>
                <a:spcPts val="160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The messaging tool (</a:t>
            </a:r>
            <a:r>
              <a:rPr b="1" lang="en" sz="3000">
                <a:solidFill>
                  <a:srgbClr val="434343"/>
                </a:solidFill>
                <a:latin typeface="Calibri"/>
                <a:ea typeface="Calibri"/>
                <a:cs typeface="Calibri"/>
                <a:sym typeface="Calibri"/>
              </a:rPr>
              <a:t>Firebase Cloud Messaging</a:t>
            </a:r>
            <a:r>
              <a:rPr lang="en" sz="3000">
                <a:solidFill>
                  <a:srgbClr val="434343"/>
                </a:solidFill>
                <a:latin typeface="Calibri"/>
                <a:ea typeface="Calibri"/>
                <a:cs typeface="Calibri"/>
                <a:sym typeface="Calibri"/>
              </a:rPr>
              <a:t>) </a:t>
            </a:r>
            <a:r>
              <a:rPr lang="en" sz="3000">
                <a:solidFill>
                  <a:srgbClr val="434343"/>
                </a:solidFill>
                <a:latin typeface="Calibri"/>
                <a:ea typeface="Calibri"/>
                <a:cs typeface="Calibri"/>
                <a:sym typeface="Calibri"/>
              </a:rPr>
              <a:t>is cross-platform and allows users to </a:t>
            </a:r>
            <a:r>
              <a:rPr b="1" lang="en" sz="3000">
                <a:solidFill>
                  <a:srgbClr val="434343"/>
                </a:solidFill>
                <a:latin typeface="Calibri"/>
                <a:ea typeface="Calibri"/>
                <a:cs typeface="Calibri"/>
                <a:sym typeface="Calibri"/>
              </a:rPr>
              <a:t>reliably push messages to mobile apps</a:t>
            </a:r>
            <a:endParaRPr b="1" sz="3000">
              <a:solidFill>
                <a:srgbClr val="434343"/>
              </a:solidFill>
              <a:latin typeface="Calibri"/>
              <a:ea typeface="Calibri"/>
              <a:cs typeface="Calibri"/>
              <a:sym typeface="Calibri"/>
            </a:endParaRPr>
          </a:p>
        </p:txBody>
      </p:sp>
      <p:sp>
        <p:nvSpPr>
          <p:cNvPr id="158" name="Google Shape;158;p44"/>
          <p:cNvSpPr/>
          <p:nvPr/>
        </p:nvSpPr>
        <p:spPr>
          <a:xfrm>
            <a:off x="7055525" y="6172575"/>
            <a:ext cx="4632552" cy="3021300"/>
          </a:xfrm>
          <a:prstGeom prst="cloud">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900">
                <a:solidFill>
                  <a:srgbClr val="434343"/>
                </a:solidFill>
              </a:rPr>
              <a:t>Firebase</a:t>
            </a:r>
            <a:endParaRPr b="1" sz="3900">
              <a:solidFill>
                <a:srgbClr val="434343"/>
              </a:solidFill>
            </a:endParaRPr>
          </a:p>
        </p:txBody>
      </p:sp>
      <p:grpSp>
        <p:nvGrpSpPr>
          <p:cNvPr id="159" name="Google Shape;159;p44"/>
          <p:cNvGrpSpPr/>
          <p:nvPr/>
        </p:nvGrpSpPr>
        <p:grpSpPr>
          <a:xfrm>
            <a:off x="1485825" y="6647450"/>
            <a:ext cx="3458100" cy="3021300"/>
            <a:chOff x="1485825" y="6647450"/>
            <a:chExt cx="3458100" cy="3021300"/>
          </a:xfrm>
        </p:grpSpPr>
        <p:grpSp>
          <p:nvGrpSpPr>
            <p:cNvPr id="160" name="Google Shape;160;p44"/>
            <p:cNvGrpSpPr/>
            <p:nvPr/>
          </p:nvGrpSpPr>
          <p:grpSpPr>
            <a:xfrm>
              <a:off x="1485825" y="6647450"/>
              <a:ext cx="3297300" cy="2155500"/>
              <a:chOff x="1405475" y="7283300"/>
              <a:chExt cx="3297300" cy="2155500"/>
            </a:xfrm>
          </p:grpSpPr>
          <p:sp>
            <p:nvSpPr>
              <p:cNvPr id="161" name="Google Shape;161;p44"/>
              <p:cNvSpPr/>
              <p:nvPr/>
            </p:nvSpPr>
            <p:spPr>
              <a:xfrm>
                <a:off x="1405475" y="7283300"/>
                <a:ext cx="3297300" cy="2155500"/>
              </a:xfrm>
              <a:prstGeom prst="rect">
                <a:avLst/>
              </a:prstGeom>
              <a:solidFill>
                <a:srgbClr val="93C47D"/>
              </a:solidFill>
              <a:ln cap="flat" cmpd="sng" w="76200">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2" name="Google Shape;162;p44"/>
              <p:cNvPicPr preferRelativeResize="0"/>
              <p:nvPr/>
            </p:nvPicPr>
            <p:blipFill>
              <a:blip r:embed="rId3">
                <a:alphaModFix/>
              </a:blip>
              <a:stretch>
                <a:fillRect/>
              </a:stretch>
            </p:blipFill>
            <p:spPr>
              <a:xfrm>
                <a:off x="2451189" y="7758955"/>
                <a:ext cx="1205882" cy="1204200"/>
              </a:xfrm>
              <a:prstGeom prst="rect">
                <a:avLst/>
              </a:prstGeom>
              <a:noFill/>
              <a:ln>
                <a:noFill/>
              </a:ln>
            </p:spPr>
          </p:pic>
        </p:grpSp>
        <p:sp>
          <p:nvSpPr>
            <p:cNvPr id="163" name="Google Shape;163;p44"/>
            <p:cNvSpPr txBox="1"/>
            <p:nvPr/>
          </p:nvSpPr>
          <p:spPr>
            <a:xfrm>
              <a:off x="1485825" y="8650550"/>
              <a:ext cx="3458100" cy="1018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600"/>
                </a:spcBef>
                <a:spcAft>
                  <a:spcPts val="0"/>
                </a:spcAft>
                <a:buNone/>
              </a:pPr>
              <a:r>
                <a:rPr lang="en" sz="3900">
                  <a:latin typeface="Calibri"/>
                  <a:ea typeface="Calibri"/>
                  <a:cs typeface="Calibri"/>
                  <a:sym typeface="Calibri"/>
                </a:rPr>
                <a:t>Server program</a:t>
              </a:r>
              <a:endParaRPr sz="3900">
                <a:latin typeface="Calibri"/>
                <a:ea typeface="Calibri"/>
                <a:cs typeface="Calibri"/>
                <a:sym typeface="Calibri"/>
              </a:endParaRPr>
            </a:p>
          </p:txBody>
        </p:sp>
      </p:grpSp>
      <p:grpSp>
        <p:nvGrpSpPr>
          <p:cNvPr id="164" name="Google Shape;164;p44"/>
          <p:cNvGrpSpPr/>
          <p:nvPr/>
        </p:nvGrpSpPr>
        <p:grpSpPr>
          <a:xfrm>
            <a:off x="13469000" y="6096375"/>
            <a:ext cx="3738875" cy="3645025"/>
            <a:chOff x="13545200" y="6172575"/>
            <a:chExt cx="3738875" cy="3645025"/>
          </a:xfrm>
        </p:grpSpPr>
        <p:grpSp>
          <p:nvGrpSpPr>
            <p:cNvPr id="165" name="Google Shape;165;p44"/>
            <p:cNvGrpSpPr/>
            <p:nvPr/>
          </p:nvGrpSpPr>
          <p:grpSpPr>
            <a:xfrm>
              <a:off x="13545200" y="6172575"/>
              <a:ext cx="3105250" cy="3105250"/>
              <a:chOff x="13545200" y="6172575"/>
              <a:chExt cx="3105250" cy="3105250"/>
            </a:xfrm>
          </p:grpSpPr>
          <p:pic>
            <p:nvPicPr>
              <p:cNvPr id="166" name="Google Shape;166;p44"/>
              <p:cNvPicPr preferRelativeResize="0"/>
              <p:nvPr/>
            </p:nvPicPr>
            <p:blipFill>
              <a:blip r:embed="rId4">
                <a:alphaModFix/>
              </a:blip>
              <a:stretch>
                <a:fillRect/>
              </a:stretch>
            </p:blipFill>
            <p:spPr>
              <a:xfrm>
                <a:off x="13545200" y="6172575"/>
                <a:ext cx="3105250" cy="3105250"/>
              </a:xfrm>
              <a:prstGeom prst="rect">
                <a:avLst/>
              </a:prstGeom>
              <a:noFill/>
              <a:ln>
                <a:noFill/>
              </a:ln>
            </p:spPr>
          </p:pic>
          <p:pic>
            <p:nvPicPr>
              <p:cNvPr id="167" name="Google Shape;167;p44"/>
              <p:cNvPicPr preferRelativeResize="0"/>
              <p:nvPr/>
            </p:nvPicPr>
            <p:blipFill rotWithShape="1">
              <a:blip r:embed="rId5">
                <a:alphaModFix/>
              </a:blip>
              <a:srcRect b="0" l="23828" r="27050" t="0"/>
              <a:stretch/>
            </p:blipFill>
            <p:spPr>
              <a:xfrm>
                <a:off x="14529973" y="7123100"/>
                <a:ext cx="1135702" cy="1204200"/>
              </a:xfrm>
              <a:prstGeom prst="rect">
                <a:avLst/>
              </a:prstGeom>
              <a:noFill/>
              <a:ln>
                <a:noFill/>
              </a:ln>
            </p:spPr>
          </p:pic>
        </p:grpSp>
        <p:sp>
          <p:nvSpPr>
            <p:cNvPr id="168" name="Google Shape;168;p44"/>
            <p:cNvSpPr txBox="1"/>
            <p:nvPr/>
          </p:nvSpPr>
          <p:spPr>
            <a:xfrm>
              <a:off x="13825975" y="8799400"/>
              <a:ext cx="3458100" cy="1018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600"/>
                </a:spcBef>
                <a:spcAft>
                  <a:spcPts val="0"/>
                </a:spcAft>
                <a:buNone/>
              </a:pPr>
              <a:r>
                <a:rPr lang="en" sz="3900">
                  <a:latin typeface="Calibri"/>
                  <a:ea typeface="Calibri"/>
                  <a:cs typeface="Calibri"/>
                  <a:sym typeface="Calibri"/>
                </a:rPr>
                <a:t>Mobile app</a:t>
              </a:r>
              <a:endParaRPr sz="3900">
                <a:latin typeface="Calibri"/>
                <a:ea typeface="Calibri"/>
                <a:cs typeface="Calibri"/>
                <a:sym typeface="Calibri"/>
              </a:endParaRPr>
            </a:p>
          </p:txBody>
        </p:sp>
      </p:grpSp>
      <p:grpSp>
        <p:nvGrpSpPr>
          <p:cNvPr id="169" name="Google Shape;169;p44"/>
          <p:cNvGrpSpPr/>
          <p:nvPr/>
        </p:nvGrpSpPr>
        <p:grpSpPr>
          <a:xfrm>
            <a:off x="4783125" y="7014313"/>
            <a:ext cx="2286900" cy="710887"/>
            <a:chOff x="4783125" y="7014313"/>
            <a:chExt cx="2286900" cy="710887"/>
          </a:xfrm>
        </p:grpSpPr>
        <p:cxnSp>
          <p:nvCxnSpPr>
            <p:cNvPr id="170" name="Google Shape;170;p44"/>
            <p:cNvCxnSpPr>
              <a:stCxn id="161" idx="3"/>
              <a:endCxn id="158" idx="2"/>
            </p:cNvCxnSpPr>
            <p:nvPr/>
          </p:nvCxnSpPr>
          <p:spPr>
            <a:xfrm flipH="1" rot="10800000">
              <a:off x="4783125" y="7683200"/>
              <a:ext cx="2286900" cy="42000"/>
            </a:xfrm>
            <a:prstGeom prst="straightConnector1">
              <a:avLst/>
            </a:prstGeom>
            <a:noFill/>
            <a:ln cap="flat" cmpd="sng" w="76200">
              <a:solidFill>
                <a:srgbClr val="4A86E8"/>
              </a:solidFill>
              <a:prstDash val="solid"/>
              <a:round/>
              <a:headEnd len="med" w="med" type="none"/>
              <a:tailEnd len="med" w="med" type="triangle"/>
            </a:ln>
          </p:spPr>
        </p:cxnSp>
        <p:pic>
          <p:nvPicPr>
            <p:cNvPr id="171" name="Google Shape;171;p44"/>
            <p:cNvPicPr preferRelativeResize="0"/>
            <p:nvPr/>
          </p:nvPicPr>
          <p:blipFill>
            <a:blip r:embed="rId6">
              <a:alphaModFix/>
            </a:blip>
            <a:stretch>
              <a:fillRect/>
            </a:stretch>
          </p:blipFill>
          <p:spPr>
            <a:xfrm>
              <a:off x="5534013" y="7014313"/>
              <a:ext cx="785124" cy="478436"/>
            </a:xfrm>
            <a:prstGeom prst="rect">
              <a:avLst/>
            </a:prstGeom>
            <a:noFill/>
            <a:ln>
              <a:noFill/>
            </a:ln>
          </p:spPr>
        </p:pic>
      </p:grpSp>
      <p:grpSp>
        <p:nvGrpSpPr>
          <p:cNvPr id="172" name="Google Shape;172;p44"/>
          <p:cNvGrpSpPr/>
          <p:nvPr/>
        </p:nvGrpSpPr>
        <p:grpSpPr>
          <a:xfrm>
            <a:off x="11684173" y="6224005"/>
            <a:ext cx="2769600" cy="1459195"/>
            <a:chOff x="11684173" y="6224005"/>
            <a:chExt cx="2769600" cy="1459195"/>
          </a:xfrm>
        </p:grpSpPr>
        <p:cxnSp>
          <p:nvCxnSpPr>
            <p:cNvPr id="173" name="Google Shape;173;p44"/>
            <p:cNvCxnSpPr>
              <a:stCxn id="167" idx="1"/>
              <a:endCxn id="158" idx="0"/>
            </p:cNvCxnSpPr>
            <p:nvPr/>
          </p:nvCxnSpPr>
          <p:spPr>
            <a:xfrm flipH="1">
              <a:off x="11684173" y="7649000"/>
              <a:ext cx="2769600" cy="34200"/>
            </a:xfrm>
            <a:prstGeom prst="straightConnector1">
              <a:avLst/>
            </a:prstGeom>
            <a:noFill/>
            <a:ln cap="flat" cmpd="sng" w="76200">
              <a:solidFill>
                <a:srgbClr val="4A86E8"/>
              </a:solidFill>
              <a:prstDash val="solid"/>
              <a:round/>
              <a:headEnd len="med" w="med" type="none"/>
              <a:tailEnd len="med" w="med" type="triangle"/>
            </a:ln>
          </p:spPr>
        </p:cxnSp>
        <p:pic>
          <p:nvPicPr>
            <p:cNvPr id="174" name="Google Shape;174;p44"/>
            <p:cNvPicPr preferRelativeResize="0"/>
            <p:nvPr/>
          </p:nvPicPr>
          <p:blipFill>
            <a:blip r:embed="rId7">
              <a:alphaModFix/>
            </a:blip>
            <a:stretch>
              <a:fillRect/>
            </a:stretch>
          </p:blipFill>
          <p:spPr>
            <a:xfrm rot="-324796">
              <a:off x="12584165" y="6258406"/>
              <a:ext cx="785100" cy="1180109"/>
            </a:xfrm>
            <a:prstGeom prst="rect">
              <a:avLst/>
            </a:prstGeom>
            <a:noFill/>
            <a:ln>
              <a:noFill/>
            </a:ln>
          </p:spPr>
        </p:pic>
      </p:grpSp>
      <p:pic>
        <p:nvPicPr>
          <p:cNvPr id="175" name="Google Shape;175;p44"/>
          <p:cNvPicPr preferRelativeResize="0"/>
          <p:nvPr/>
        </p:nvPicPr>
        <p:blipFill>
          <a:blip r:embed="rId6">
            <a:alphaModFix/>
          </a:blip>
          <a:stretch>
            <a:fillRect/>
          </a:stretch>
        </p:blipFill>
        <p:spPr>
          <a:xfrm>
            <a:off x="8979238" y="8181038"/>
            <a:ext cx="785124" cy="478436"/>
          </a:xfrm>
          <a:prstGeom prst="rect">
            <a:avLst/>
          </a:prstGeom>
          <a:noFill/>
          <a:ln>
            <a:noFill/>
          </a:ln>
        </p:spPr>
      </p:pic>
      <p:grpSp>
        <p:nvGrpSpPr>
          <p:cNvPr id="176" name="Google Shape;176;p44"/>
          <p:cNvGrpSpPr/>
          <p:nvPr/>
        </p:nvGrpSpPr>
        <p:grpSpPr>
          <a:xfrm>
            <a:off x="11692598" y="7896150"/>
            <a:ext cx="2769600" cy="1010475"/>
            <a:chOff x="11684173" y="7649000"/>
            <a:chExt cx="2769600" cy="1010475"/>
          </a:xfrm>
        </p:grpSpPr>
        <p:cxnSp>
          <p:nvCxnSpPr>
            <p:cNvPr id="177" name="Google Shape;177;p44"/>
            <p:cNvCxnSpPr/>
            <p:nvPr/>
          </p:nvCxnSpPr>
          <p:spPr>
            <a:xfrm flipH="1" rot="10800000">
              <a:off x="11684173" y="7649000"/>
              <a:ext cx="2769600" cy="34200"/>
            </a:xfrm>
            <a:prstGeom prst="straightConnector1">
              <a:avLst/>
            </a:prstGeom>
            <a:noFill/>
            <a:ln cap="flat" cmpd="sng" w="76200">
              <a:solidFill>
                <a:srgbClr val="4A86E8"/>
              </a:solidFill>
              <a:prstDash val="solid"/>
              <a:round/>
              <a:headEnd len="med" w="med" type="none"/>
              <a:tailEnd len="med" w="med" type="triangle"/>
            </a:ln>
          </p:spPr>
        </p:cxnSp>
        <p:pic>
          <p:nvPicPr>
            <p:cNvPr id="178" name="Google Shape;178;p44"/>
            <p:cNvPicPr preferRelativeResize="0"/>
            <p:nvPr/>
          </p:nvPicPr>
          <p:blipFill>
            <a:blip r:embed="rId6">
              <a:alphaModFix/>
            </a:blip>
            <a:stretch>
              <a:fillRect/>
            </a:stretch>
          </p:blipFill>
          <p:spPr>
            <a:xfrm>
              <a:off x="11836463" y="8181038"/>
              <a:ext cx="785124" cy="478436"/>
            </a:xfrm>
            <a:prstGeom prst="rect">
              <a:avLst/>
            </a:prstGeom>
            <a:noFill/>
            <a:ln>
              <a:noFill/>
            </a:ln>
          </p:spPr>
        </p:pic>
      </p:grpSp>
      <p:grpSp>
        <p:nvGrpSpPr>
          <p:cNvPr id="179" name="Google Shape;179;p44"/>
          <p:cNvGrpSpPr/>
          <p:nvPr/>
        </p:nvGrpSpPr>
        <p:grpSpPr>
          <a:xfrm>
            <a:off x="16050800" y="5670072"/>
            <a:ext cx="1613400" cy="1827628"/>
            <a:chOff x="16008325" y="5351622"/>
            <a:chExt cx="1613400" cy="1827628"/>
          </a:xfrm>
        </p:grpSpPr>
        <p:pic>
          <p:nvPicPr>
            <p:cNvPr id="180" name="Google Shape;180;p44"/>
            <p:cNvPicPr preferRelativeResize="0"/>
            <p:nvPr/>
          </p:nvPicPr>
          <p:blipFill>
            <a:blip r:embed="rId8">
              <a:alphaModFix/>
            </a:blip>
            <a:stretch>
              <a:fillRect/>
            </a:stretch>
          </p:blipFill>
          <p:spPr>
            <a:xfrm>
              <a:off x="16319588" y="5351622"/>
              <a:ext cx="1198538" cy="1010475"/>
            </a:xfrm>
            <a:prstGeom prst="rect">
              <a:avLst/>
            </a:prstGeom>
            <a:noFill/>
            <a:ln>
              <a:noFill/>
            </a:ln>
          </p:spPr>
        </p:pic>
        <p:sp>
          <p:nvSpPr>
            <p:cNvPr id="181" name="Google Shape;181;p44"/>
            <p:cNvSpPr/>
            <p:nvPr/>
          </p:nvSpPr>
          <p:spPr>
            <a:xfrm>
              <a:off x="16008325" y="6468250"/>
              <a:ext cx="1613400" cy="711000"/>
            </a:xfrm>
            <a:prstGeom prst="rect">
              <a:avLst/>
            </a:prstGeom>
            <a:solidFill>
              <a:srgbClr val="D9D9D9"/>
            </a:solidFill>
            <a:ln cap="flat" cmpd="sng" w="762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rgbClr val="434343"/>
                  </a:solidFill>
                </a:rPr>
                <a:t>HEY!</a:t>
              </a:r>
              <a:endParaRPr b="1" sz="2600">
                <a:solidFill>
                  <a:srgbClr val="434343"/>
                </a:solidFill>
              </a:endParaRPr>
            </a:p>
          </p:txBody>
        </p:sp>
      </p:grpSp>
      <p:sp>
        <p:nvSpPr>
          <p:cNvPr id="182" name="Google Shape;182;p44"/>
          <p:cNvSpPr txBox="1"/>
          <p:nvPr/>
        </p:nvSpPr>
        <p:spPr>
          <a:xfrm>
            <a:off x="13121275" y="5909300"/>
            <a:ext cx="785100" cy="47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rgbClr val="434343"/>
                </a:solidFill>
              </a:rPr>
              <a:t>ID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000"/>
                                          </p:stCondLst>
                                        </p:cTn>
                                        <p:tgtEl>
                                          <p:spTgt spid="16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000"/>
                                          </p:stCondLst>
                                        </p:cTn>
                                        <p:tgtEl>
                                          <p:spTgt spid="17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8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7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000"/>
                                          </p:stCondLst>
                                        </p:cTn>
                                        <p:tgtEl>
                                          <p:spTgt spid="17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45"/>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Install the sample mobile app</a:t>
            </a:r>
            <a:endParaRPr sz="4395"/>
          </a:p>
        </p:txBody>
      </p:sp>
      <p:sp>
        <p:nvSpPr>
          <p:cNvPr id="188" name="Google Shape;188;p45"/>
          <p:cNvSpPr txBox="1"/>
          <p:nvPr/>
        </p:nvSpPr>
        <p:spPr>
          <a:xfrm>
            <a:off x="304800" y="1505950"/>
            <a:ext cx="17879400" cy="25878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1600"/>
              </a:spcBef>
              <a:spcAft>
                <a:spcPts val="0"/>
              </a:spcAft>
              <a:buClr>
                <a:srgbClr val="434343"/>
              </a:buClr>
              <a:buSzPts val="3600"/>
              <a:buFont typeface="Calibri"/>
              <a:buChar char="●"/>
            </a:pPr>
            <a:r>
              <a:rPr lang="en" sz="3600">
                <a:solidFill>
                  <a:srgbClr val="434343"/>
                </a:solidFill>
                <a:latin typeface="Calibri"/>
                <a:ea typeface="Calibri"/>
                <a:cs typeface="Calibri"/>
                <a:sym typeface="Calibri"/>
              </a:rPr>
              <a:t>Developing a mobile app </a:t>
            </a:r>
            <a:r>
              <a:rPr b="1" lang="en" sz="3600">
                <a:solidFill>
                  <a:srgbClr val="434343"/>
                </a:solidFill>
                <a:latin typeface="Calibri"/>
                <a:ea typeface="Calibri"/>
                <a:cs typeface="Calibri"/>
                <a:sym typeface="Calibri"/>
              </a:rPr>
              <a:t>is out of the scope</a:t>
            </a:r>
            <a:r>
              <a:rPr lang="en" sz="3600">
                <a:solidFill>
                  <a:srgbClr val="434343"/>
                </a:solidFill>
                <a:latin typeface="Calibri"/>
                <a:ea typeface="Calibri"/>
                <a:cs typeface="Calibri"/>
                <a:sym typeface="Calibri"/>
              </a:rPr>
              <a:t> of this video course</a:t>
            </a:r>
            <a:endParaRPr sz="3600">
              <a:solidFill>
                <a:srgbClr val="434343"/>
              </a:solidFill>
              <a:latin typeface="Calibri"/>
              <a:ea typeface="Calibri"/>
              <a:cs typeface="Calibri"/>
              <a:sym typeface="Calibri"/>
            </a:endParaRPr>
          </a:p>
          <a:p>
            <a:pPr indent="0" lvl="0" marL="0" rtl="0" algn="l">
              <a:lnSpc>
                <a:spcPct val="115000"/>
              </a:lnSpc>
              <a:spcBef>
                <a:spcPts val="1600"/>
              </a:spcBef>
              <a:spcAft>
                <a:spcPts val="0"/>
              </a:spcAft>
              <a:buNone/>
            </a:pPr>
            <a:r>
              <a:t/>
            </a:r>
            <a:endParaRPr sz="800">
              <a:solidFill>
                <a:srgbClr val="434343"/>
              </a:solidFill>
              <a:latin typeface="Calibri"/>
              <a:ea typeface="Calibri"/>
              <a:cs typeface="Calibri"/>
              <a:sym typeface="Calibri"/>
            </a:endParaRPr>
          </a:p>
          <a:p>
            <a:pPr indent="-457200" lvl="0" marL="457200" rtl="0" algn="l">
              <a:lnSpc>
                <a:spcPct val="115000"/>
              </a:lnSpc>
              <a:spcBef>
                <a:spcPts val="1600"/>
              </a:spcBef>
              <a:spcAft>
                <a:spcPts val="0"/>
              </a:spcAft>
              <a:buClr>
                <a:srgbClr val="434343"/>
              </a:buClr>
              <a:buSzPts val="3600"/>
              <a:buFont typeface="Calibri"/>
              <a:buChar char="●"/>
            </a:pPr>
            <a:r>
              <a:rPr lang="en" sz="3600">
                <a:solidFill>
                  <a:srgbClr val="434343"/>
                </a:solidFill>
                <a:latin typeface="Calibri"/>
                <a:ea typeface="Calibri"/>
                <a:cs typeface="Calibri"/>
                <a:sym typeface="Calibri"/>
              </a:rPr>
              <a:t>In order to run the sample code, you can follow the </a:t>
            </a:r>
            <a:r>
              <a:rPr b="1" lang="en" sz="3600">
                <a:solidFill>
                  <a:srgbClr val="434343"/>
                </a:solidFill>
                <a:latin typeface="Calibri"/>
                <a:ea typeface="Calibri"/>
                <a:cs typeface="Calibri"/>
                <a:sym typeface="Calibri"/>
              </a:rPr>
              <a:t>FCM tutorial provided by Google</a:t>
            </a:r>
            <a:r>
              <a:rPr lang="en" sz="3600">
                <a:solidFill>
                  <a:srgbClr val="434343"/>
                </a:solidFill>
                <a:latin typeface="Calibri"/>
                <a:ea typeface="Calibri"/>
                <a:cs typeface="Calibri"/>
                <a:sym typeface="Calibri"/>
              </a:rPr>
              <a:t>: </a:t>
            </a:r>
            <a:r>
              <a:rPr lang="en" sz="3600" u="sng">
                <a:solidFill>
                  <a:schemeClr val="accent5"/>
                </a:solidFill>
                <a:latin typeface="Calibri"/>
                <a:ea typeface="Calibri"/>
                <a:cs typeface="Calibri"/>
                <a:sym typeface="Calibri"/>
                <a:hlinkClick r:id="rId3">
                  <a:extLst>
                    <a:ext uri="{A12FA001-AC4F-418D-AE19-62706E023703}">
                      <ahyp:hlinkClr val="tx"/>
                    </a:ext>
                  </a:extLst>
                </a:hlinkClick>
              </a:rPr>
              <a:t>https://github.com/firebase/quickstart-android/blob/master/messaging/README.md</a:t>
            </a:r>
            <a:endParaRPr sz="3600">
              <a:solidFill>
                <a:srgbClr val="434343"/>
              </a:solidFill>
              <a:latin typeface="Calibri"/>
              <a:ea typeface="Calibri"/>
              <a:cs typeface="Calibri"/>
              <a:sym typeface="Calibri"/>
            </a:endParaRPr>
          </a:p>
        </p:txBody>
      </p:sp>
      <p:sp>
        <p:nvSpPr>
          <p:cNvPr id="189" name="Google Shape;189;p45"/>
          <p:cNvSpPr txBox="1"/>
          <p:nvPr/>
        </p:nvSpPr>
        <p:spPr>
          <a:xfrm>
            <a:off x="304800" y="4474750"/>
            <a:ext cx="17879400" cy="31353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1600"/>
              </a:spcBef>
              <a:spcAft>
                <a:spcPts val="0"/>
              </a:spcAft>
              <a:buClr>
                <a:srgbClr val="434343"/>
              </a:buClr>
              <a:buSzPts val="3600"/>
              <a:buFont typeface="Calibri"/>
              <a:buChar char="●"/>
            </a:pPr>
            <a:r>
              <a:rPr lang="en" sz="3600">
                <a:solidFill>
                  <a:srgbClr val="434343"/>
                </a:solidFill>
                <a:latin typeface="Calibri"/>
                <a:ea typeface="Calibri"/>
                <a:cs typeface="Calibri"/>
                <a:sym typeface="Calibri"/>
              </a:rPr>
              <a:t>You will need:</a:t>
            </a:r>
            <a:endParaRPr sz="3600">
              <a:solidFill>
                <a:srgbClr val="434343"/>
              </a:solidFill>
              <a:latin typeface="Calibri"/>
              <a:ea typeface="Calibri"/>
              <a:cs typeface="Calibri"/>
              <a:sym typeface="Calibri"/>
            </a:endParaRPr>
          </a:p>
          <a:p>
            <a:pPr indent="-457200" lvl="2" marL="1371600" rtl="0" algn="l">
              <a:lnSpc>
                <a:spcPct val="115000"/>
              </a:lnSpc>
              <a:spcBef>
                <a:spcPts val="0"/>
              </a:spcBef>
              <a:spcAft>
                <a:spcPts val="0"/>
              </a:spcAft>
              <a:buClr>
                <a:srgbClr val="434343"/>
              </a:buClr>
              <a:buSzPts val="3600"/>
              <a:buFont typeface="Calibri"/>
              <a:buAutoNum type="romanLcPeriod"/>
            </a:pPr>
            <a:r>
              <a:rPr lang="en" sz="3600">
                <a:solidFill>
                  <a:srgbClr val="434343"/>
                </a:solidFill>
                <a:latin typeface="Calibri"/>
                <a:ea typeface="Calibri"/>
                <a:cs typeface="Calibri"/>
                <a:sym typeface="Calibri"/>
              </a:rPr>
              <a:t>An Android phone</a:t>
            </a:r>
            <a:endParaRPr sz="3600">
              <a:solidFill>
                <a:srgbClr val="434343"/>
              </a:solidFill>
              <a:latin typeface="Calibri"/>
              <a:ea typeface="Calibri"/>
              <a:cs typeface="Calibri"/>
              <a:sym typeface="Calibri"/>
            </a:endParaRPr>
          </a:p>
          <a:p>
            <a:pPr indent="-457200" lvl="2" marL="1371600" rtl="0" algn="l">
              <a:lnSpc>
                <a:spcPct val="115000"/>
              </a:lnSpc>
              <a:spcBef>
                <a:spcPts val="0"/>
              </a:spcBef>
              <a:spcAft>
                <a:spcPts val="0"/>
              </a:spcAft>
              <a:buClr>
                <a:srgbClr val="434343"/>
              </a:buClr>
              <a:buSzPts val="3600"/>
              <a:buFont typeface="Calibri"/>
              <a:buAutoNum type="romanLcPeriod"/>
            </a:pPr>
            <a:r>
              <a:rPr lang="en" sz="3600">
                <a:solidFill>
                  <a:srgbClr val="434343"/>
                </a:solidFill>
                <a:latin typeface="Calibri"/>
                <a:ea typeface="Calibri"/>
                <a:cs typeface="Calibri"/>
                <a:sym typeface="Calibri"/>
              </a:rPr>
              <a:t>A USB cable to connect the phone to your computer</a:t>
            </a:r>
            <a:endParaRPr sz="3600">
              <a:solidFill>
                <a:srgbClr val="434343"/>
              </a:solidFill>
              <a:latin typeface="Calibri"/>
              <a:ea typeface="Calibri"/>
              <a:cs typeface="Calibri"/>
              <a:sym typeface="Calibri"/>
            </a:endParaRPr>
          </a:p>
          <a:p>
            <a:pPr indent="-457200" lvl="2" marL="1371600" rtl="0" algn="l">
              <a:lnSpc>
                <a:spcPct val="115000"/>
              </a:lnSpc>
              <a:spcBef>
                <a:spcPts val="0"/>
              </a:spcBef>
              <a:spcAft>
                <a:spcPts val="0"/>
              </a:spcAft>
              <a:buClr>
                <a:srgbClr val="434343"/>
              </a:buClr>
              <a:buSzPts val="3600"/>
              <a:buFont typeface="Calibri"/>
              <a:buAutoNum type="romanLcPeriod"/>
            </a:pPr>
            <a:r>
              <a:rPr lang="en" sz="3600">
                <a:solidFill>
                  <a:srgbClr val="434343"/>
                </a:solidFill>
                <a:latin typeface="Calibri"/>
                <a:ea typeface="Calibri"/>
                <a:cs typeface="Calibri"/>
                <a:sym typeface="Calibri"/>
              </a:rPr>
              <a:t>The Android Studio IDE (</a:t>
            </a:r>
            <a:r>
              <a:rPr lang="en" sz="3600" u="sng">
                <a:solidFill>
                  <a:schemeClr val="hlink"/>
                </a:solidFill>
                <a:latin typeface="Calibri"/>
                <a:ea typeface="Calibri"/>
                <a:cs typeface="Calibri"/>
                <a:sym typeface="Calibri"/>
                <a:hlinkClick r:id="rId4"/>
              </a:rPr>
              <a:t>https://developer.android.com/studio/index.html</a:t>
            </a:r>
            <a:r>
              <a:rPr lang="en" sz="3600">
                <a:solidFill>
                  <a:srgbClr val="434343"/>
                </a:solidFill>
                <a:latin typeface="Calibri"/>
                <a:ea typeface="Calibri"/>
                <a:cs typeface="Calibri"/>
                <a:sym typeface="Calibri"/>
              </a:rPr>
              <a:t>)</a:t>
            </a:r>
            <a:endParaRPr sz="3600">
              <a:solidFill>
                <a:srgbClr val="434343"/>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46"/>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Setup your Firebase account</a:t>
            </a:r>
            <a:endParaRPr sz="4395"/>
          </a:p>
        </p:txBody>
      </p:sp>
      <p:sp>
        <p:nvSpPr>
          <p:cNvPr id="195" name="Google Shape;195;p46"/>
          <p:cNvSpPr txBox="1"/>
          <p:nvPr/>
        </p:nvSpPr>
        <p:spPr>
          <a:xfrm>
            <a:off x="456300" y="1646575"/>
            <a:ext cx="17288100" cy="2230800"/>
          </a:xfrm>
          <a:prstGeom prst="rect">
            <a:avLst/>
          </a:prstGeom>
          <a:noFill/>
          <a:ln>
            <a:noFill/>
          </a:ln>
        </p:spPr>
        <p:txBody>
          <a:bodyPr anchorCtr="0" anchor="t" bIns="91425" lIns="91425" spcFirstLastPara="1" rIns="91425" wrap="square" tIns="91425">
            <a:noAutofit/>
          </a:bodyPr>
          <a:lstStyle/>
          <a:p>
            <a:pPr indent="-419100" lvl="0" marL="457200" rtl="0" algn="l">
              <a:lnSpc>
                <a:spcPct val="115000"/>
              </a:lnSpc>
              <a:spcBef>
                <a:spcPts val="1600"/>
              </a:spcBef>
              <a:spcAft>
                <a:spcPts val="0"/>
              </a:spcAft>
              <a:buClr>
                <a:srgbClr val="434343"/>
              </a:buClr>
              <a:buSzPts val="3000"/>
              <a:buFont typeface="Calibri"/>
              <a:buAutoNum type="arabicPeriod"/>
            </a:pPr>
            <a:r>
              <a:rPr lang="en" sz="3000">
                <a:solidFill>
                  <a:srgbClr val="434343"/>
                </a:solidFill>
                <a:latin typeface="Calibri"/>
                <a:ea typeface="Calibri"/>
                <a:cs typeface="Calibri"/>
                <a:sym typeface="Calibri"/>
              </a:rPr>
              <a:t>If you already have a Google account you can use it  for </a:t>
            </a:r>
            <a:r>
              <a:rPr lang="en" sz="3000">
                <a:solidFill>
                  <a:srgbClr val="434343"/>
                </a:solidFill>
                <a:latin typeface="Calibri"/>
                <a:ea typeface="Calibri"/>
                <a:cs typeface="Calibri"/>
                <a:sym typeface="Calibri"/>
              </a:rPr>
              <a:t>Firebase. You might want to create a new </a:t>
            </a:r>
            <a:r>
              <a:rPr b="1" lang="en" sz="3000">
                <a:solidFill>
                  <a:srgbClr val="434343"/>
                </a:solidFill>
                <a:latin typeface="Calibri"/>
                <a:ea typeface="Calibri"/>
                <a:cs typeface="Calibri"/>
                <a:sym typeface="Calibri"/>
              </a:rPr>
              <a:t>project</a:t>
            </a:r>
            <a:r>
              <a:rPr lang="en" sz="3000">
                <a:solidFill>
                  <a:srgbClr val="434343"/>
                </a:solidFill>
                <a:latin typeface="Calibri"/>
                <a:ea typeface="Calibri"/>
                <a:cs typeface="Calibri"/>
                <a:sym typeface="Calibri"/>
              </a:rPr>
              <a:t>, then open up the Firebase console at </a:t>
            </a:r>
            <a:r>
              <a:rPr lang="en" sz="3000" u="sng">
                <a:solidFill>
                  <a:schemeClr val="hlink"/>
                </a:solidFill>
                <a:latin typeface="Calibri"/>
                <a:ea typeface="Calibri"/>
                <a:cs typeface="Calibri"/>
                <a:sym typeface="Calibri"/>
                <a:hlinkClick r:id="rId3"/>
              </a:rPr>
              <a:t>https://console.firebase.google.com</a:t>
            </a:r>
            <a:endParaRPr sz="3000">
              <a:solidFill>
                <a:srgbClr val="434343"/>
              </a:solidFill>
              <a:latin typeface="Calibri"/>
              <a:ea typeface="Calibri"/>
              <a:cs typeface="Calibri"/>
              <a:sym typeface="Calibri"/>
            </a:endParaRPr>
          </a:p>
        </p:txBody>
      </p:sp>
      <p:sp>
        <p:nvSpPr>
          <p:cNvPr id="196" name="Google Shape;196;p46"/>
          <p:cNvSpPr txBox="1"/>
          <p:nvPr/>
        </p:nvSpPr>
        <p:spPr>
          <a:xfrm>
            <a:off x="456300" y="2885404"/>
            <a:ext cx="17288100" cy="1290900"/>
          </a:xfrm>
          <a:prstGeom prst="rect">
            <a:avLst/>
          </a:prstGeom>
          <a:noFill/>
          <a:ln>
            <a:noFill/>
          </a:ln>
        </p:spPr>
        <p:txBody>
          <a:bodyPr anchorCtr="0" anchor="t" bIns="91425" lIns="91425" spcFirstLastPara="1" rIns="91425" wrap="square" tIns="91425">
            <a:noAutofit/>
          </a:bodyPr>
          <a:lstStyle/>
          <a:p>
            <a:pPr indent="-419100" lvl="0" marL="457200" rtl="0" algn="l">
              <a:lnSpc>
                <a:spcPct val="115000"/>
              </a:lnSpc>
              <a:spcBef>
                <a:spcPts val="1600"/>
              </a:spcBef>
              <a:spcAft>
                <a:spcPts val="0"/>
              </a:spcAft>
              <a:buClr>
                <a:srgbClr val="434343"/>
              </a:buClr>
              <a:buSzPts val="3000"/>
              <a:buFont typeface="Calibri"/>
              <a:buAutoNum type="arabicPeriod" startAt="2"/>
            </a:pPr>
            <a:r>
              <a:rPr lang="en" sz="3000">
                <a:solidFill>
                  <a:srgbClr val="434343"/>
                </a:solidFill>
                <a:latin typeface="Calibri"/>
                <a:ea typeface="Calibri"/>
                <a:cs typeface="Calibri"/>
                <a:sym typeface="Calibri"/>
              </a:rPr>
              <a:t>Take note of the </a:t>
            </a:r>
            <a:r>
              <a:rPr b="1" lang="en" sz="3000">
                <a:solidFill>
                  <a:srgbClr val="434343"/>
                </a:solidFill>
                <a:latin typeface="Calibri"/>
                <a:ea typeface="Calibri"/>
                <a:cs typeface="Calibri"/>
                <a:sym typeface="Calibri"/>
              </a:rPr>
              <a:t>Server Key</a:t>
            </a:r>
            <a:r>
              <a:rPr lang="en" sz="3000">
                <a:solidFill>
                  <a:srgbClr val="434343"/>
                </a:solidFill>
                <a:latin typeface="Calibri"/>
                <a:ea typeface="Calibri"/>
                <a:cs typeface="Calibri"/>
                <a:sym typeface="Calibri"/>
              </a:rPr>
              <a:t> that you find under “Settings” → “Cloud Messaging”</a:t>
            </a:r>
            <a:endParaRPr b="1" sz="3000">
              <a:solidFill>
                <a:srgbClr val="434343"/>
              </a:solidFill>
              <a:latin typeface="Calibri"/>
              <a:ea typeface="Calibri"/>
              <a:cs typeface="Calibri"/>
              <a:sym typeface="Calibri"/>
            </a:endParaRPr>
          </a:p>
        </p:txBody>
      </p:sp>
      <p:grpSp>
        <p:nvGrpSpPr>
          <p:cNvPr id="197" name="Google Shape;197;p46"/>
          <p:cNvGrpSpPr/>
          <p:nvPr/>
        </p:nvGrpSpPr>
        <p:grpSpPr>
          <a:xfrm>
            <a:off x="456299" y="6695400"/>
            <a:ext cx="4915200" cy="3162500"/>
            <a:chOff x="456299" y="6793975"/>
            <a:chExt cx="4915200" cy="3162500"/>
          </a:xfrm>
        </p:grpSpPr>
        <p:pic>
          <p:nvPicPr>
            <p:cNvPr id="198" name="Google Shape;198;p46"/>
            <p:cNvPicPr preferRelativeResize="0"/>
            <p:nvPr/>
          </p:nvPicPr>
          <p:blipFill rotWithShape="1">
            <a:blip r:embed="rId4">
              <a:alphaModFix/>
            </a:blip>
            <a:srcRect b="0" l="0" r="45109" t="0"/>
            <a:stretch/>
          </p:blipFill>
          <p:spPr>
            <a:xfrm>
              <a:off x="456299" y="6793975"/>
              <a:ext cx="4915200" cy="3162500"/>
            </a:xfrm>
            <a:prstGeom prst="rect">
              <a:avLst/>
            </a:prstGeom>
            <a:noFill/>
            <a:ln>
              <a:noFill/>
            </a:ln>
          </p:spPr>
        </p:pic>
        <p:sp>
          <p:nvSpPr>
            <p:cNvPr id="199" name="Google Shape;199;p46"/>
            <p:cNvSpPr/>
            <p:nvPr/>
          </p:nvSpPr>
          <p:spPr>
            <a:xfrm>
              <a:off x="1370700" y="7231125"/>
              <a:ext cx="1431900" cy="3909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46"/>
            <p:cNvSpPr/>
            <p:nvPr/>
          </p:nvSpPr>
          <p:spPr>
            <a:xfrm>
              <a:off x="866750" y="9129400"/>
              <a:ext cx="452100" cy="528300"/>
            </a:xfrm>
            <a:prstGeom prst="leftBrace">
              <a:avLst>
                <a:gd fmla="val 50016" name="adj1"/>
                <a:gd fmla="val 55164" name="adj2"/>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 name="Google Shape;201;p46"/>
          <p:cNvSpPr txBox="1"/>
          <p:nvPr/>
        </p:nvSpPr>
        <p:spPr>
          <a:xfrm>
            <a:off x="456300" y="3647404"/>
            <a:ext cx="17288100" cy="1290900"/>
          </a:xfrm>
          <a:prstGeom prst="rect">
            <a:avLst/>
          </a:prstGeom>
          <a:noFill/>
          <a:ln>
            <a:noFill/>
          </a:ln>
        </p:spPr>
        <p:txBody>
          <a:bodyPr anchorCtr="0" anchor="t" bIns="91425" lIns="91425" spcFirstLastPara="1" rIns="91425" wrap="square" tIns="91425">
            <a:noAutofit/>
          </a:bodyPr>
          <a:lstStyle/>
          <a:p>
            <a:pPr indent="-419100" lvl="0" marL="457200" rtl="0" algn="l">
              <a:lnSpc>
                <a:spcPct val="115000"/>
              </a:lnSpc>
              <a:spcBef>
                <a:spcPts val="1600"/>
              </a:spcBef>
              <a:spcAft>
                <a:spcPts val="0"/>
              </a:spcAft>
              <a:buClr>
                <a:srgbClr val="434343"/>
              </a:buClr>
              <a:buSzPts val="3000"/>
              <a:buFont typeface="Calibri"/>
              <a:buAutoNum type="arabicPeriod" startAt="3"/>
            </a:pPr>
            <a:r>
              <a:rPr lang="en" sz="3000">
                <a:solidFill>
                  <a:srgbClr val="434343"/>
                </a:solidFill>
                <a:latin typeface="Calibri"/>
                <a:ea typeface="Calibri"/>
                <a:cs typeface="Calibri"/>
                <a:sym typeface="Calibri"/>
              </a:rPr>
              <a:t>Then </a:t>
            </a:r>
            <a:r>
              <a:rPr b="1" lang="en" sz="3000">
                <a:solidFill>
                  <a:srgbClr val="434343"/>
                </a:solidFill>
                <a:latin typeface="Calibri"/>
                <a:ea typeface="Calibri"/>
                <a:cs typeface="Calibri"/>
                <a:sym typeface="Calibri"/>
              </a:rPr>
              <a:t>follow Google’s tutorial</a:t>
            </a:r>
            <a:r>
              <a:rPr lang="en" sz="3000">
                <a:solidFill>
                  <a:srgbClr val="434343"/>
                </a:solidFill>
                <a:latin typeface="Calibri"/>
                <a:ea typeface="Calibri"/>
                <a:cs typeface="Calibri"/>
                <a:sym typeface="Calibri"/>
              </a:rPr>
              <a:t>: you will be asked to </a:t>
            </a:r>
            <a:r>
              <a:rPr b="1" lang="en" sz="3000">
                <a:solidFill>
                  <a:srgbClr val="434343"/>
                </a:solidFill>
                <a:latin typeface="Calibri"/>
                <a:ea typeface="Calibri"/>
                <a:cs typeface="Calibri"/>
                <a:sym typeface="Calibri"/>
              </a:rPr>
              <a:t>register</a:t>
            </a:r>
            <a:r>
              <a:rPr lang="en" sz="3000">
                <a:solidFill>
                  <a:srgbClr val="434343"/>
                </a:solidFill>
                <a:latin typeface="Calibri"/>
                <a:ea typeface="Calibri"/>
                <a:cs typeface="Calibri"/>
                <a:sym typeface="Calibri"/>
              </a:rPr>
              <a:t> your mobile app on FCM, which will provide you with a file to be inserted into the source cod of the app</a:t>
            </a:r>
            <a:endParaRPr b="1" sz="3000">
              <a:solidFill>
                <a:srgbClr val="434343"/>
              </a:solidFill>
              <a:latin typeface="Calibri"/>
              <a:ea typeface="Calibri"/>
              <a:cs typeface="Calibri"/>
              <a:sym typeface="Calibri"/>
            </a:endParaRPr>
          </a:p>
        </p:txBody>
      </p:sp>
      <p:grpSp>
        <p:nvGrpSpPr>
          <p:cNvPr id="202" name="Google Shape;202;p46"/>
          <p:cNvGrpSpPr/>
          <p:nvPr/>
        </p:nvGrpSpPr>
        <p:grpSpPr>
          <a:xfrm>
            <a:off x="4322923" y="5955775"/>
            <a:ext cx="7460379" cy="4306550"/>
            <a:chOff x="4832473" y="5913750"/>
            <a:chExt cx="7460379" cy="4306550"/>
          </a:xfrm>
        </p:grpSpPr>
        <p:pic>
          <p:nvPicPr>
            <p:cNvPr id="203" name="Google Shape;203;p46"/>
            <p:cNvPicPr preferRelativeResize="0"/>
            <p:nvPr/>
          </p:nvPicPr>
          <p:blipFill rotWithShape="1">
            <a:blip r:embed="rId5">
              <a:alphaModFix/>
            </a:blip>
            <a:srcRect b="0" l="0" r="16756" t="0"/>
            <a:stretch/>
          </p:blipFill>
          <p:spPr>
            <a:xfrm>
              <a:off x="7988602" y="5955775"/>
              <a:ext cx="4304251" cy="4264525"/>
            </a:xfrm>
            <a:prstGeom prst="rect">
              <a:avLst/>
            </a:prstGeom>
            <a:noFill/>
            <a:ln>
              <a:noFill/>
            </a:ln>
          </p:spPr>
        </p:pic>
        <p:pic>
          <p:nvPicPr>
            <p:cNvPr id="204" name="Google Shape;204;p46"/>
            <p:cNvPicPr preferRelativeResize="0"/>
            <p:nvPr/>
          </p:nvPicPr>
          <p:blipFill>
            <a:blip r:embed="rId6">
              <a:alphaModFix/>
            </a:blip>
            <a:stretch>
              <a:fillRect/>
            </a:stretch>
          </p:blipFill>
          <p:spPr>
            <a:xfrm>
              <a:off x="4832473" y="7474475"/>
              <a:ext cx="3035991" cy="1290900"/>
            </a:xfrm>
            <a:prstGeom prst="rect">
              <a:avLst/>
            </a:prstGeom>
            <a:noFill/>
            <a:ln>
              <a:noFill/>
            </a:ln>
          </p:spPr>
        </p:pic>
        <p:sp>
          <p:nvSpPr>
            <p:cNvPr id="205" name="Google Shape;205;p46"/>
            <p:cNvSpPr/>
            <p:nvPr/>
          </p:nvSpPr>
          <p:spPr>
            <a:xfrm>
              <a:off x="7988600" y="5913750"/>
              <a:ext cx="2584500" cy="4656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46"/>
            <p:cNvSpPr/>
            <p:nvPr/>
          </p:nvSpPr>
          <p:spPr>
            <a:xfrm>
              <a:off x="5792025" y="7846925"/>
              <a:ext cx="995400" cy="8904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 name="Google Shape;207;p46"/>
          <p:cNvGrpSpPr/>
          <p:nvPr/>
        </p:nvGrpSpPr>
        <p:grpSpPr>
          <a:xfrm>
            <a:off x="12655798" y="6619866"/>
            <a:ext cx="3911401" cy="2681934"/>
            <a:chOff x="12655798" y="6619866"/>
            <a:chExt cx="3911401" cy="2681934"/>
          </a:xfrm>
        </p:grpSpPr>
        <p:pic>
          <p:nvPicPr>
            <p:cNvPr id="208" name="Google Shape;208;p46"/>
            <p:cNvPicPr preferRelativeResize="0"/>
            <p:nvPr/>
          </p:nvPicPr>
          <p:blipFill>
            <a:blip r:embed="rId7">
              <a:alphaModFix/>
            </a:blip>
            <a:stretch>
              <a:fillRect/>
            </a:stretch>
          </p:blipFill>
          <p:spPr>
            <a:xfrm rot="1700466">
              <a:off x="12807474" y="7155317"/>
              <a:ext cx="2581802" cy="1290901"/>
            </a:xfrm>
            <a:prstGeom prst="rect">
              <a:avLst/>
            </a:prstGeom>
            <a:noFill/>
            <a:ln>
              <a:noFill/>
            </a:ln>
          </p:spPr>
        </p:pic>
        <p:pic>
          <p:nvPicPr>
            <p:cNvPr id="209" name="Google Shape;209;p46"/>
            <p:cNvPicPr preferRelativeResize="0"/>
            <p:nvPr/>
          </p:nvPicPr>
          <p:blipFill>
            <a:blip r:embed="rId8">
              <a:alphaModFix/>
            </a:blip>
            <a:stretch>
              <a:fillRect/>
            </a:stretch>
          </p:blipFill>
          <p:spPr>
            <a:xfrm>
              <a:off x="14828372" y="7261050"/>
              <a:ext cx="1738827" cy="2040750"/>
            </a:xfrm>
            <a:prstGeom prst="rect">
              <a:avLst/>
            </a:prstGeom>
            <a:noFill/>
            <a:ln>
              <a:noFill/>
            </a:ln>
          </p:spPr>
        </p:pic>
      </p:grpSp>
      <p:sp>
        <p:nvSpPr>
          <p:cNvPr id="210" name="Google Shape;210;p46"/>
          <p:cNvSpPr txBox="1"/>
          <p:nvPr/>
        </p:nvSpPr>
        <p:spPr>
          <a:xfrm>
            <a:off x="456300" y="4866604"/>
            <a:ext cx="17288100" cy="1290900"/>
          </a:xfrm>
          <a:prstGeom prst="rect">
            <a:avLst/>
          </a:prstGeom>
          <a:noFill/>
          <a:ln>
            <a:noFill/>
          </a:ln>
        </p:spPr>
        <p:txBody>
          <a:bodyPr anchorCtr="0" anchor="t" bIns="91425" lIns="91425" spcFirstLastPara="1" rIns="91425" wrap="square" tIns="91425">
            <a:noAutofit/>
          </a:bodyPr>
          <a:lstStyle/>
          <a:p>
            <a:pPr indent="-419100" lvl="0" marL="457200" rtl="0" algn="l">
              <a:lnSpc>
                <a:spcPct val="115000"/>
              </a:lnSpc>
              <a:spcBef>
                <a:spcPts val="1600"/>
              </a:spcBef>
              <a:spcAft>
                <a:spcPts val="0"/>
              </a:spcAft>
              <a:buClr>
                <a:srgbClr val="434343"/>
              </a:buClr>
              <a:buSzPts val="3000"/>
              <a:buFont typeface="Calibri"/>
              <a:buAutoNum type="arabicPeriod" startAt="4"/>
            </a:pPr>
            <a:r>
              <a:rPr lang="en" sz="3000">
                <a:solidFill>
                  <a:srgbClr val="434343"/>
                </a:solidFill>
                <a:latin typeface="Calibri"/>
                <a:ea typeface="Calibri"/>
                <a:cs typeface="Calibri"/>
                <a:sym typeface="Calibri"/>
              </a:rPr>
              <a:t>At the end you will need to connect your phone to your computer in </a:t>
            </a:r>
            <a:r>
              <a:rPr b="1" lang="en" sz="3000">
                <a:solidFill>
                  <a:srgbClr val="434343"/>
                </a:solidFill>
                <a:latin typeface="Calibri"/>
                <a:ea typeface="Calibri"/>
                <a:cs typeface="Calibri"/>
                <a:sym typeface="Calibri"/>
              </a:rPr>
              <a:t>debug mode</a:t>
            </a:r>
            <a:r>
              <a:rPr lang="en" sz="3000">
                <a:solidFill>
                  <a:srgbClr val="434343"/>
                </a:solidFill>
                <a:latin typeface="Calibri"/>
                <a:ea typeface="Calibri"/>
                <a:cs typeface="Calibri"/>
                <a:sym typeface="Calibri"/>
              </a:rPr>
              <a:t> so that </a:t>
            </a:r>
            <a:r>
              <a:rPr b="1" lang="en" sz="3000">
                <a:solidFill>
                  <a:srgbClr val="434343"/>
                </a:solidFill>
                <a:latin typeface="Calibri"/>
                <a:ea typeface="Calibri"/>
                <a:cs typeface="Calibri"/>
                <a:sym typeface="Calibri"/>
              </a:rPr>
              <a:t>the app can be installed</a:t>
            </a:r>
            <a:r>
              <a:rPr lang="en" sz="3000">
                <a:solidFill>
                  <a:srgbClr val="434343"/>
                </a:solidFill>
                <a:latin typeface="Calibri"/>
                <a:ea typeface="Calibri"/>
                <a:cs typeface="Calibri"/>
                <a:sym typeface="Calibri"/>
              </a:rPr>
              <a:t> and you can obtain the </a:t>
            </a:r>
            <a:r>
              <a:rPr b="1" lang="en" sz="3000">
                <a:solidFill>
                  <a:srgbClr val="434343"/>
                </a:solidFill>
                <a:latin typeface="Calibri"/>
                <a:ea typeface="Calibri"/>
                <a:cs typeface="Calibri"/>
                <a:sym typeface="Calibri"/>
              </a:rPr>
              <a:t>ID with which your device registers</a:t>
            </a:r>
            <a:r>
              <a:rPr lang="en" sz="3000">
                <a:solidFill>
                  <a:srgbClr val="434343"/>
                </a:solidFill>
                <a:latin typeface="Calibri"/>
                <a:ea typeface="Calibri"/>
                <a:cs typeface="Calibri"/>
                <a:sym typeface="Calibri"/>
              </a:rPr>
              <a:t> to the FCM platform </a:t>
            </a:r>
            <a:endParaRPr b="1" sz="3000">
              <a:solidFill>
                <a:srgbClr val="434343"/>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2"/>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000"/>
                                          </p:stCondLst>
                                        </p:cTn>
                                        <p:tgtEl>
                                          <p:spTgt spid="19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000"/>
                                          </p:stCondLst>
                                        </p:cTn>
                                        <p:tgtEl>
                                          <p:spTgt spid="20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47"/>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Setup PyFCM</a:t>
            </a:r>
            <a:endParaRPr sz="4395"/>
          </a:p>
        </p:txBody>
      </p:sp>
      <p:sp>
        <p:nvSpPr>
          <p:cNvPr id="216" name="Google Shape;216;p47"/>
          <p:cNvSpPr txBox="1"/>
          <p:nvPr/>
        </p:nvSpPr>
        <p:spPr>
          <a:xfrm>
            <a:off x="304800" y="1277350"/>
            <a:ext cx="17879400" cy="3283200"/>
          </a:xfrm>
          <a:prstGeom prst="rect">
            <a:avLst/>
          </a:prstGeom>
          <a:noFill/>
          <a:ln>
            <a:noFill/>
          </a:ln>
        </p:spPr>
        <p:txBody>
          <a:bodyPr anchorCtr="0" anchor="ctr" bIns="91425" lIns="91425" spcFirstLastPara="1" rIns="91425" wrap="square" tIns="91425">
            <a:noAutofit/>
          </a:bodyPr>
          <a:lstStyle/>
          <a:p>
            <a:pPr indent="-457200" lvl="0" marL="457200" rtl="0" algn="l">
              <a:lnSpc>
                <a:spcPct val="115000"/>
              </a:lnSpc>
              <a:spcBef>
                <a:spcPts val="1600"/>
              </a:spcBef>
              <a:spcAft>
                <a:spcPts val="0"/>
              </a:spcAft>
              <a:buClr>
                <a:srgbClr val="434343"/>
              </a:buClr>
              <a:buSzPts val="3600"/>
              <a:buFont typeface="Calibri"/>
              <a:buChar char="●"/>
            </a:pPr>
            <a:r>
              <a:rPr lang="en" sz="3600">
                <a:solidFill>
                  <a:srgbClr val="434343"/>
                </a:solidFill>
                <a:latin typeface="Courier New"/>
                <a:ea typeface="Courier New"/>
                <a:cs typeface="Courier New"/>
                <a:sym typeface="Courier New"/>
              </a:rPr>
              <a:t>PyFCM</a:t>
            </a:r>
            <a:r>
              <a:rPr lang="en" sz="3600">
                <a:solidFill>
                  <a:srgbClr val="434343"/>
                </a:solidFill>
                <a:latin typeface="Calibri"/>
                <a:ea typeface="Calibri"/>
                <a:cs typeface="Calibri"/>
                <a:sym typeface="Calibri"/>
              </a:rPr>
              <a:t> is</a:t>
            </a:r>
            <a:r>
              <a:rPr lang="en" sz="3600">
                <a:solidFill>
                  <a:srgbClr val="434343"/>
                </a:solidFill>
                <a:latin typeface="Calibri"/>
                <a:ea typeface="Calibri"/>
                <a:cs typeface="Calibri"/>
                <a:sym typeface="Calibri"/>
              </a:rPr>
              <a:t> a client SDK for the Firebase Cloud Messaging API. You can use it to send messages to apps running on Android and iOS devices registered to the FCM platform</a:t>
            </a:r>
            <a:endParaRPr sz="3600">
              <a:solidFill>
                <a:srgbClr val="434343"/>
              </a:solidFill>
              <a:latin typeface="Calibri"/>
              <a:ea typeface="Calibri"/>
              <a:cs typeface="Calibri"/>
              <a:sym typeface="Calibri"/>
            </a:endParaRPr>
          </a:p>
          <a:p>
            <a:pPr indent="0" lvl="0" marL="0" rtl="0" algn="l">
              <a:lnSpc>
                <a:spcPct val="115000"/>
              </a:lnSpc>
              <a:spcBef>
                <a:spcPts val="1600"/>
              </a:spcBef>
              <a:spcAft>
                <a:spcPts val="0"/>
              </a:spcAft>
              <a:buNone/>
            </a:pPr>
            <a:r>
              <a:t/>
            </a:r>
            <a:endParaRPr sz="800">
              <a:solidFill>
                <a:srgbClr val="434343"/>
              </a:solidFill>
              <a:latin typeface="Calibri"/>
              <a:ea typeface="Calibri"/>
              <a:cs typeface="Calibri"/>
              <a:sym typeface="Calibri"/>
            </a:endParaRPr>
          </a:p>
          <a:p>
            <a:pPr indent="-457200" lvl="0" marL="457200" rtl="0" algn="l">
              <a:lnSpc>
                <a:spcPct val="115000"/>
              </a:lnSpc>
              <a:spcBef>
                <a:spcPts val="1600"/>
              </a:spcBef>
              <a:spcAft>
                <a:spcPts val="0"/>
              </a:spcAft>
              <a:buClr>
                <a:srgbClr val="434343"/>
              </a:buClr>
              <a:buSzPts val="3600"/>
              <a:buFont typeface="Calibri"/>
              <a:buChar char="●"/>
            </a:pPr>
            <a:r>
              <a:rPr lang="en" sz="3600">
                <a:solidFill>
                  <a:srgbClr val="434343"/>
                </a:solidFill>
                <a:latin typeface="Calibri"/>
                <a:ea typeface="Calibri"/>
                <a:cs typeface="Calibri"/>
                <a:sym typeface="Calibri"/>
              </a:rPr>
              <a:t>Install it with:  </a:t>
            </a:r>
            <a:r>
              <a:rPr lang="en" sz="3600">
                <a:solidFill>
                  <a:srgbClr val="434343"/>
                </a:solidFill>
                <a:latin typeface="Courier New"/>
                <a:ea typeface="Courier New"/>
                <a:cs typeface="Courier New"/>
                <a:sym typeface="Courier New"/>
              </a:rPr>
              <a:t>pip install pyfcm</a:t>
            </a:r>
            <a:endParaRPr sz="3600">
              <a:solidFill>
                <a:srgbClr val="434343"/>
              </a:solidFill>
              <a:latin typeface="Courier New"/>
              <a:ea typeface="Courier New"/>
              <a:cs typeface="Courier New"/>
              <a:sym typeface="Courier Ne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8"/>
          <p:cNvSpPr txBox="1"/>
          <p:nvPr>
            <p:ph type="title"/>
          </p:nvPr>
        </p:nvSpPr>
        <p:spPr>
          <a:xfrm>
            <a:off x="980311" y="976048"/>
            <a:ext cx="16060500" cy="8177700"/>
          </a:xfrm>
          <a:prstGeom prst="rect">
            <a:avLst/>
          </a:prstGeom>
          <a:no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1100"/>
              <a:buFont typeface="Arial"/>
              <a:buNone/>
            </a:pPr>
            <a:r>
              <a:rPr lang="en"/>
              <a:t>Code sample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9"/>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lang="en" sz="4395"/>
              <a:t>Summary</a:t>
            </a:r>
            <a:endParaRPr b="0" i="0" sz="4395" u="none" cap="none" strike="noStrike">
              <a:solidFill>
                <a:schemeClr val="lt1"/>
              </a:solidFill>
              <a:latin typeface="Calibri"/>
              <a:ea typeface="Calibri"/>
              <a:cs typeface="Calibri"/>
              <a:sym typeface="Calibri"/>
            </a:endParaRPr>
          </a:p>
        </p:txBody>
      </p:sp>
      <p:sp>
        <p:nvSpPr>
          <p:cNvPr id="227" name="Google Shape;227;p49"/>
          <p:cNvSpPr txBox="1"/>
          <p:nvPr>
            <p:ph idx="4294967295" type="body"/>
          </p:nvPr>
        </p:nvSpPr>
        <p:spPr>
          <a:xfrm>
            <a:off x="421350" y="1777596"/>
            <a:ext cx="17416800" cy="5351700"/>
          </a:xfrm>
          <a:prstGeom prst="rect">
            <a:avLst/>
          </a:prstGeom>
          <a:noFill/>
          <a:ln>
            <a:noFill/>
          </a:ln>
        </p:spPr>
        <p:txBody>
          <a:bodyPr anchorCtr="0" anchor="t" bIns="182675" lIns="182675" spcFirstLastPara="1" rIns="182675" wrap="square" tIns="182675">
            <a:noAutofit/>
          </a:bodyPr>
          <a:lstStyle/>
          <a:p>
            <a:pPr indent="-723084" lvl="0" marL="913584" rtl="0" algn="l">
              <a:spcBef>
                <a:spcPts val="1600"/>
              </a:spcBef>
              <a:spcAft>
                <a:spcPts val="0"/>
              </a:spcAft>
              <a:buClr>
                <a:srgbClr val="434343"/>
              </a:buClr>
              <a:buSzPts val="3997"/>
              <a:buFont typeface="Calibri"/>
              <a:buChar char="●"/>
            </a:pPr>
            <a:r>
              <a:rPr lang="en" sz="3997">
                <a:solidFill>
                  <a:srgbClr val="434343"/>
                </a:solidFill>
              </a:rPr>
              <a:t>What is Firebase?</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Install the sample mobile app</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Setup your Firebase account</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Setup </a:t>
            </a:r>
            <a:r>
              <a:rPr lang="en" sz="3997">
                <a:solidFill>
                  <a:srgbClr val="434343"/>
                </a:solidFill>
                <a:latin typeface="Courier New"/>
                <a:ea typeface="Courier New"/>
                <a:cs typeface="Courier New"/>
                <a:sym typeface="Courier New"/>
              </a:rPr>
              <a:t>PyFCM</a:t>
            </a:r>
            <a:endParaRPr sz="3997">
              <a:solidFill>
                <a:srgbClr val="434343"/>
              </a:solidFill>
              <a:latin typeface="Courier New"/>
              <a:ea typeface="Courier New"/>
              <a:cs typeface="Courier New"/>
              <a:sym typeface="Courier New"/>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Code sample</a:t>
            </a:r>
            <a:endParaRPr sz="3997">
              <a:solidFill>
                <a:srgbClr val="434343"/>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50"/>
          <p:cNvSpPr txBox="1"/>
          <p:nvPr>
            <p:ph type="ctrTitle"/>
          </p:nvPr>
        </p:nvSpPr>
        <p:spPr>
          <a:xfrm>
            <a:off x="780954" y="4551266"/>
            <a:ext cx="16436700" cy="1866300"/>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sz="8900"/>
              <a:t>Sending a text SMS via Twilio </a:t>
            </a:r>
            <a:endParaRPr sz="8900"/>
          </a:p>
          <a:p>
            <a:pPr indent="0" lvl="0" marL="0" marR="0" rtl="0" algn="l">
              <a:lnSpc>
                <a:spcPct val="100000"/>
              </a:lnSpc>
              <a:spcBef>
                <a:spcPts val="0"/>
              </a:spcBef>
              <a:spcAft>
                <a:spcPts val="0"/>
              </a:spcAft>
              <a:buClr>
                <a:schemeClr val="lt1"/>
              </a:buClr>
              <a:buFont typeface="Calibri"/>
              <a:buNone/>
            </a:pPr>
            <a:r>
              <a:rPr lang="en" sz="8900"/>
              <a:t>with Twilio client</a:t>
            </a:r>
            <a:endParaRPr b="0" i="0" sz="8900" u="none" cap="none" strike="noStrike">
              <a:solidFill>
                <a:schemeClr val="lt1"/>
              </a:solidFill>
              <a:latin typeface="Calibri"/>
              <a:ea typeface="Calibri"/>
              <a:cs typeface="Calibri"/>
              <a:sym typeface="Calibri"/>
            </a:endParaRPr>
          </a:p>
        </p:txBody>
      </p:sp>
      <p:sp>
        <p:nvSpPr>
          <p:cNvPr id="233" name="Google Shape;233;p50"/>
          <p:cNvSpPr txBox="1"/>
          <p:nvPr>
            <p:ph idx="1" type="subTitle"/>
          </p:nvPr>
        </p:nvSpPr>
        <p:spPr>
          <a:xfrm>
            <a:off x="780954" y="6490079"/>
            <a:ext cx="16436700" cy="865500"/>
          </a:xfrm>
          <a:prstGeom prst="rect">
            <a:avLst/>
          </a:prstGeom>
          <a:noFill/>
          <a:ln>
            <a:noFill/>
          </a:ln>
        </p:spPr>
        <p:txBody>
          <a:bodyPr anchorCtr="0" anchor="t"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Next Video</a:t>
            </a:r>
            <a:endParaRPr b="0" i="0" sz="4398" u="none" cap="none" strike="noStrike">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